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0" r:id="rId4"/>
    <p:sldId id="281" r:id="rId5"/>
    <p:sldId id="259" r:id="rId6"/>
    <p:sldId id="263" r:id="rId7"/>
    <p:sldId id="260" r:id="rId8"/>
    <p:sldId id="262"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0" d="100"/>
          <a:sy n="100" d="100"/>
        </p:scale>
        <p:origin x="108"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9749-AAA3-636E-3B7C-9D3408A097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2D4786-3316-793B-E620-B654E2DF04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1757BB-56A9-3E5B-AC87-577796D6D251}"/>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5" name="Footer Placeholder 4">
            <a:extLst>
              <a:ext uri="{FF2B5EF4-FFF2-40B4-BE49-F238E27FC236}">
                <a16:creationId xmlns:a16="http://schemas.microsoft.com/office/drawing/2014/main" id="{8EFE0A9D-542D-B2DD-3817-1F24E96E9B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8F28C-9611-60F1-5CB5-319D4693FDB5}"/>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10471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2D25-C947-5472-14E2-686D57E10A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E70A4D-5AE7-C6EC-6EE4-7353E90857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F9859-8950-532D-7930-D978D9F8C46C}"/>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5" name="Footer Placeholder 4">
            <a:extLst>
              <a:ext uri="{FF2B5EF4-FFF2-40B4-BE49-F238E27FC236}">
                <a16:creationId xmlns:a16="http://schemas.microsoft.com/office/drawing/2014/main" id="{B8AED0CC-C76A-86EE-5111-83233E1A67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1BB73A-B104-4718-1D68-858BC23A7117}"/>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69993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F57519-A7B4-55AF-FA9D-5D85DE8366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0E295F-C06E-CB65-A6BD-7EBE92C2C8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36F86D-A4B0-5846-C4E8-C7A3F893CAB5}"/>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5" name="Footer Placeholder 4">
            <a:extLst>
              <a:ext uri="{FF2B5EF4-FFF2-40B4-BE49-F238E27FC236}">
                <a16:creationId xmlns:a16="http://schemas.microsoft.com/office/drawing/2014/main" id="{700CC524-8C17-977F-977A-B988274F8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9551EB-9AA7-F2A7-DC6D-6E2815895E75}"/>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221208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8CD7-7AF9-DE5C-AC64-F9F63186F5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929E4D-25B6-1429-F127-3ED00D30CE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C778E9-7E1C-5C37-8849-FC7170CDF4F6}"/>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5" name="Footer Placeholder 4">
            <a:extLst>
              <a:ext uri="{FF2B5EF4-FFF2-40B4-BE49-F238E27FC236}">
                <a16:creationId xmlns:a16="http://schemas.microsoft.com/office/drawing/2014/main" id="{F0F532E6-C953-4623-CB93-FAFC6F492C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B6EDF8-742D-7630-7A80-947F56745EB1}"/>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352352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CA05-6393-EF0C-FF1A-8AC4AA3438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3903EA-2D3A-DDB5-6D3C-DD4AE29982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8FA8C3-15DB-B3D7-66FF-10A59E8F8882}"/>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5" name="Footer Placeholder 4">
            <a:extLst>
              <a:ext uri="{FF2B5EF4-FFF2-40B4-BE49-F238E27FC236}">
                <a16:creationId xmlns:a16="http://schemas.microsoft.com/office/drawing/2014/main" id="{6CE76026-E5CA-8F65-C2B9-4ADA6FB54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73E893-AE70-FFC9-62DF-F7DADAED32C4}"/>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176490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1BC4-1C9C-C45A-765B-807010BBB7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6BCC35-289C-F563-79EB-0D96CDA4E2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BDBC29-50D9-86D5-FF42-A9F0D71ADB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47A289-5B63-3B14-5EF4-BC356A9894D4}"/>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6" name="Footer Placeholder 5">
            <a:extLst>
              <a:ext uri="{FF2B5EF4-FFF2-40B4-BE49-F238E27FC236}">
                <a16:creationId xmlns:a16="http://schemas.microsoft.com/office/drawing/2014/main" id="{CE34BF82-2612-7446-8042-977140A086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5DD696-4A9A-C813-FC48-3B79B66E64F1}"/>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236596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470D-F123-62BC-36DD-B5D4636820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0BBE42-42CB-A31B-FAFA-DA80CA22E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C4909C-7240-A449-F176-1E01468539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A93C37-EF95-346E-58AD-10939A8AB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9453C-AC29-BBE5-F2AF-2A2E38CEA9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F448E8-72D9-5C6E-A79F-384BD5F5FDF1}"/>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8" name="Footer Placeholder 7">
            <a:extLst>
              <a:ext uri="{FF2B5EF4-FFF2-40B4-BE49-F238E27FC236}">
                <a16:creationId xmlns:a16="http://schemas.microsoft.com/office/drawing/2014/main" id="{49972BBD-2D6E-7A42-C6C4-7779D652E3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560DFE-B75D-F5C2-FD47-A0F5E5B70C04}"/>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318513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4B38-4D0F-C6B9-7120-9CA1C8B946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7826F7-D5B6-400B-3383-3B6C5FBF8AD3}"/>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4" name="Footer Placeholder 3">
            <a:extLst>
              <a:ext uri="{FF2B5EF4-FFF2-40B4-BE49-F238E27FC236}">
                <a16:creationId xmlns:a16="http://schemas.microsoft.com/office/drawing/2014/main" id="{45E86045-054E-3CDD-876A-A0DEC9E817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119DD7-D5EE-C119-F2F3-4373E32600C5}"/>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18878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24D87-C90E-52FC-46D9-204192E0C1CC}"/>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3" name="Footer Placeholder 2">
            <a:extLst>
              <a:ext uri="{FF2B5EF4-FFF2-40B4-BE49-F238E27FC236}">
                <a16:creationId xmlns:a16="http://schemas.microsoft.com/office/drawing/2014/main" id="{8CD93314-E287-4610-148C-AD2643EA36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B9F939-0E8F-2C6E-FF49-BD20DD1B9C95}"/>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304766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8232-F80C-488D-25AF-CE8154608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141D92-66A8-4CA7-D48E-8BDDE50F6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991857-B4FE-C194-6064-43EC430FC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EA1DA-CBC0-BBB6-0774-61B2724522DF}"/>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6" name="Footer Placeholder 5">
            <a:extLst>
              <a:ext uri="{FF2B5EF4-FFF2-40B4-BE49-F238E27FC236}">
                <a16:creationId xmlns:a16="http://schemas.microsoft.com/office/drawing/2014/main" id="{E47FE8FF-D801-CBCC-2F17-413F0B7BFA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1ED291-EF3D-698B-777B-B60BA8663B57}"/>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383062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4758-C710-218F-2AA3-8143612144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7101FD-46C8-EFC8-D2DE-65F4E68EB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EF8EF7-C4E9-CAC1-6788-863C9C6FE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FE897-8EDC-DF62-1DE6-F348DEA50DCB}"/>
              </a:ext>
            </a:extLst>
          </p:cNvPr>
          <p:cNvSpPr>
            <a:spLocks noGrp="1"/>
          </p:cNvSpPr>
          <p:nvPr>
            <p:ph type="dt" sz="half" idx="10"/>
          </p:nvPr>
        </p:nvSpPr>
        <p:spPr/>
        <p:txBody>
          <a:bodyPr/>
          <a:lstStyle/>
          <a:p>
            <a:fld id="{4DF10EE6-EC21-4B59-9919-815858CB608E}" type="datetimeFigureOut">
              <a:rPr lang="en-GB" smtClean="0"/>
              <a:t>30/01/2024</a:t>
            </a:fld>
            <a:endParaRPr lang="en-GB"/>
          </a:p>
        </p:txBody>
      </p:sp>
      <p:sp>
        <p:nvSpPr>
          <p:cNvPr id="6" name="Footer Placeholder 5">
            <a:extLst>
              <a:ext uri="{FF2B5EF4-FFF2-40B4-BE49-F238E27FC236}">
                <a16:creationId xmlns:a16="http://schemas.microsoft.com/office/drawing/2014/main" id="{A108A65C-A5ED-B81E-7C53-4E8D1DBD08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321FFD-BAAD-A699-29A5-A416E37897EA}"/>
              </a:ext>
            </a:extLst>
          </p:cNvPr>
          <p:cNvSpPr>
            <a:spLocks noGrp="1"/>
          </p:cNvSpPr>
          <p:nvPr>
            <p:ph type="sldNum" sz="quarter" idx="12"/>
          </p:nvPr>
        </p:nvSpPr>
        <p:spPr/>
        <p:txBody>
          <a:bodyPr/>
          <a:lstStyle/>
          <a:p>
            <a:fld id="{3C21B696-4109-4EBF-9F9E-C3A57AB1C4FB}" type="slidenum">
              <a:rPr lang="en-GB" smtClean="0"/>
              <a:t>‹#›</a:t>
            </a:fld>
            <a:endParaRPr lang="en-GB"/>
          </a:p>
        </p:txBody>
      </p:sp>
    </p:spTree>
    <p:extLst>
      <p:ext uri="{BB962C8B-B14F-4D97-AF65-F5344CB8AC3E}">
        <p14:creationId xmlns:p14="http://schemas.microsoft.com/office/powerpoint/2010/main" val="11089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BE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1D202-278E-528A-58B8-96F162C39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28B122-1CA9-5185-306D-BE4765318E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72DCD4-D3E0-C597-ADF0-FC5159338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10EE6-EC21-4B59-9919-815858CB608E}" type="datetimeFigureOut">
              <a:rPr lang="en-GB" smtClean="0"/>
              <a:t>30/01/2024</a:t>
            </a:fld>
            <a:endParaRPr lang="en-GB"/>
          </a:p>
        </p:txBody>
      </p:sp>
      <p:sp>
        <p:nvSpPr>
          <p:cNvPr id="5" name="Footer Placeholder 4">
            <a:extLst>
              <a:ext uri="{FF2B5EF4-FFF2-40B4-BE49-F238E27FC236}">
                <a16:creationId xmlns:a16="http://schemas.microsoft.com/office/drawing/2014/main" id="{90A12A1C-DCD3-0E28-C44B-673D7551B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410034-858E-A4E1-67A9-BC42027C6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B696-4109-4EBF-9F9E-C3A57AB1C4FB}" type="slidenum">
              <a:rPr lang="en-GB" smtClean="0"/>
              <a:t>‹#›</a:t>
            </a:fld>
            <a:endParaRPr lang="en-GB"/>
          </a:p>
        </p:txBody>
      </p:sp>
    </p:spTree>
    <p:extLst>
      <p:ext uri="{BB962C8B-B14F-4D97-AF65-F5344CB8AC3E}">
        <p14:creationId xmlns:p14="http://schemas.microsoft.com/office/powerpoint/2010/main" val="1518205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71AF0-942E-1E92-9FBB-3403D6FA456E}"/>
              </a:ext>
            </a:extLst>
          </p:cNvPr>
          <p:cNvSpPr>
            <a:spLocks noGrp="1"/>
          </p:cNvSpPr>
          <p:nvPr>
            <p:ph type="ctrTitle"/>
          </p:nvPr>
        </p:nvSpPr>
        <p:spPr>
          <a:xfrm>
            <a:off x="3835724" y="3371412"/>
            <a:ext cx="3832653" cy="2561581"/>
          </a:xfrm>
        </p:spPr>
        <p:txBody>
          <a:bodyPr vert="horz" lIns="91440" tIns="45720" rIns="91440" bIns="45720" rtlCol="0" anchor="ctr">
            <a:normAutofit/>
          </a:bodyPr>
          <a:lstStyle/>
          <a:p>
            <a:pPr algn="l"/>
            <a:r>
              <a:rPr lang="en-US" sz="1800" kern="1200">
                <a:solidFill>
                  <a:schemeClr val="tx1"/>
                </a:solidFill>
                <a:latin typeface="Arial" panose="020B0604020202020204" pitchFamily="34" charset="0"/>
                <a:cs typeface="Arial" panose="020B0604020202020204" pitchFamily="34" charset="0"/>
              </a:rPr>
              <a:t>PG Cert Action Research Project</a:t>
            </a:r>
            <a:br>
              <a:rPr lang="en-US" sz="1800" kern="1200">
                <a:solidFill>
                  <a:schemeClr val="tx1"/>
                </a:solidFill>
                <a:latin typeface="Arial" panose="020B0604020202020204" pitchFamily="34" charset="0"/>
                <a:cs typeface="Arial" panose="020B0604020202020204" pitchFamily="34" charset="0"/>
              </a:rPr>
            </a:br>
            <a:r>
              <a:rPr lang="en-US" sz="1800" kern="1200">
                <a:solidFill>
                  <a:schemeClr val="tx1"/>
                </a:solidFill>
                <a:latin typeface="Arial" panose="020B0604020202020204" pitchFamily="34" charset="0"/>
                <a:cs typeface="Arial" panose="020B0604020202020204" pitchFamily="34" charset="0"/>
              </a:rPr>
              <a:t>Sarah Masters</a:t>
            </a:r>
            <a:br>
              <a:rPr lang="en-US" sz="1800" kern="1200">
                <a:solidFill>
                  <a:schemeClr val="tx1"/>
                </a:solidFill>
                <a:latin typeface="Arial" panose="020B0604020202020204" pitchFamily="34" charset="0"/>
                <a:cs typeface="Arial" panose="020B0604020202020204" pitchFamily="34" charset="0"/>
              </a:rPr>
            </a:br>
            <a:r>
              <a:rPr lang="en-US" sz="1800" kern="1200">
                <a:solidFill>
                  <a:schemeClr val="tx1"/>
                </a:solidFill>
                <a:latin typeface="Arial" panose="020B0604020202020204" pitchFamily="34" charset="0"/>
                <a:cs typeface="Arial" panose="020B0604020202020204" pitchFamily="34" charset="0"/>
              </a:rPr>
              <a:t>Specialist Technician Costume for Performance</a:t>
            </a:r>
            <a:br>
              <a:rPr lang="en-US" sz="1800" kern="1200">
                <a:solidFill>
                  <a:schemeClr val="tx1"/>
                </a:solidFill>
                <a:latin typeface="Arial" panose="020B0604020202020204" pitchFamily="34" charset="0"/>
                <a:cs typeface="Arial" panose="020B0604020202020204" pitchFamily="34" charset="0"/>
              </a:rPr>
            </a:br>
            <a:r>
              <a:rPr lang="en-US" sz="1800" kern="1200">
                <a:solidFill>
                  <a:schemeClr val="tx1"/>
                </a:solidFill>
                <a:latin typeface="Arial" panose="020B0604020202020204" pitchFamily="34" charset="0"/>
                <a:cs typeface="Arial" panose="020B0604020202020204" pitchFamily="34" charset="0"/>
              </a:rPr>
              <a:t>London College of Fashion.</a:t>
            </a:r>
            <a:br>
              <a:rPr lang="en-US" sz="1800" kern="1200">
                <a:solidFill>
                  <a:schemeClr val="tx1"/>
                </a:solidFill>
                <a:latin typeface="Arial" panose="020B0604020202020204" pitchFamily="34" charset="0"/>
                <a:cs typeface="Arial" panose="020B0604020202020204" pitchFamily="34" charset="0"/>
              </a:rPr>
            </a:br>
            <a:endParaRPr lang="en-US" sz="1800" kern="12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6EA988E-337F-BA10-A559-AE3EAFD6A9B9}"/>
              </a:ext>
            </a:extLst>
          </p:cNvPr>
          <p:cNvPicPr>
            <a:picLocks noChangeAspect="1"/>
          </p:cNvPicPr>
          <p:nvPr/>
        </p:nvPicPr>
        <p:blipFill>
          <a:blip r:embed="rId2"/>
          <a:stretch>
            <a:fillRect/>
          </a:stretch>
        </p:blipFill>
        <p:spPr>
          <a:xfrm>
            <a:off x="9968254" y="265086"/>
            <a:ext cx="1925150" cy="754960"/>
          </a:xfrm>
          <a:prstGeom prst="rect">
            <a:avLst/>
          </a:prstGeom>
        </p:spPr>
      </p:pic>
      <p:pic>
        <p:nvPicPr>
          <p:cNvPr id="1026" name="Picture 2" descr="LCF's move | London College of Fashion">
            <a:extLst>
              <a:ext uri="{FF2B5EF4-FFF2-40B4-BE49-F238E27FC236}">
                <a16:creationId xmlns:a16="http://schemas.microsoft.com/office/drawing/2014/main" id="{6155BCCE-150E-3C56-1B04-E770FFA8C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982" y="1128875"/>
            <a:ext cx="5602422" cy="1577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9202EE-1828-D2BB-84F9-7AAB0BD8238D}"/>
              </a:ext>
            </a:extLst>
          </p:cNvPr>
          <p:cNvSpPr txBox="1"/>
          <p:nvPr/>
        </p:nvSpPr>
        <p:spPr>
          <a:xfrm>
            <a:off x="6290982" y="2825556"/>
            <a:ext cx="4073961" cy="333681"/>
          </a:xfrm>
          <a:prstGeom prst="rect">
            <a:avLst/>
          </a:prstGeom>
          <a:noFill/>
        </p:spPr>
        <p:txBody>
          <a:bodyPr wrap="square" rtlCol="0">
            <a:spAutoFit/>
          </a:bodyPr>
          <a:lstStyle/>
          <a:p>
            <a:pPr defTabSz="512064">
              <a:spcAft>
                <a:spcPts val="600"/>
              </a:spcAft>
            </a:pPr>
            <a:r>
              <a:rPr lang="en-GB" sz="784" kern="1200">
                <a:solidFill>
                  <a:schemeClr val="tx1"/>
                </a:solidFill>
                <a:latin typeface="+mn-lt"/>
                <a:ea typeface="+mn-ea"/>
                <a:cs typeface="+mn-cs"/>
              </a:rPr>
              <a:t>Image from https://www.arts.ac.uk/colleges/london-college-of-fashion/about-lcf/lcfs-move</a:t>
            </a:r>
            <a:endParaRPr lang="en-GB" sz="1400" dirty="0"/>
          </a:p>
        </p:txBody>
      </p:sp>
      <p:sp>
        <p:nvSpPr>
          <p:cNvPr id="6" name="TextBox 5">
            <a:extLst>
              <a:ext uri="{FF2B5EF4-FFF2-40B4-BE49-F238E27FC236}">
                <a16:creationId xmlns:a16="http://schemas.microsoft.com/office/drawing/2014/main" id="{4BDB99CF-FC8F-AA2A-0F3D-3C2C1AAD07C1}"/>
              </a:ext>
            </a:extLst>
          </p:cNvPr>
          <p:cNvSpPr txBox="1"/>
          <p:nvPr/>
        </p:nvSpPr>
        <p:spPr>
          <a:xfrm>
            <a:off x="340412" y="1046940"/>
            <a:ext cx="5755588" cy="1938992"/>
          </a:xfrm>
          <a:prstGeom prst="rect">
            <a:avLst/>
          </a:prstGeom>
          <a:noFill/>
        </p:spPr>
        <p:txBody>
          <a:bodyPr wrap="square" rtlCol="0">
            <a:spAutoFit/>
          </a:bodyPr>
          <a:lstStyle/>
          <a:p>
            <a:r>
              <a:rPr lang="en-GB" sz="2400" i="1">
                <a:solidFill>
                  <a:schemeClr val="bg2">
                    <a:lumMod val="25000"/>
                  </a:schemeClr>
                </a:solidFill>
                <a:latin typeface="Arial" panose="020B0604020202020204" pitchFamily="34" charset="0"/>
                <a:cs typeface="Arial" panose="020B0604020202020204" pitchFamily="34" charset="0"/>
              </a:rPr>
              <a:t>“The information that animates the world is dominated by non-disabled bodies, by a specific hegemonic form of carnality which excludes as it constructs” Patterson and Hughes (1999)</a:t>
            </a:r>
            <a:endParaRPr lang="en-GB" sz="2400" i="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52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F11AFAC-FE0F-12E2-2D66-A08AF5B8E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275" y="1820823"/>
            <a:ext cx="7401449" cy="4324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5CB6A0-9073-87D3-64A2-2B6F86044393}"/>
              </a:ext>
            </a:extLst>
          </p:cNvPr>
          <p:cNvSpPr txBox="1"/>
          <p:nvPr/>
        </p:nvSpPr>
        <p:spPr>
          <a:xfrm>
            <a:off x="333921" y="343495"/>
            <a:ext cx="461420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Door Entry</a:t>
            </a:r>
          </a:p>
        </p:txBody>
      </p:sp>
      <p:sp>
        <p:nvSpPr>
          <p:cNvPr id="6" name="TextBox 5">
            <a:extLst>
              <a:ext uri="{FF2B5EF4-FFF2-40B4-BE49-F238E27FC236}">
                <a16:creationId xmlns:a16="http://schemas.microsoft.com/office/drawing/2014/main" id="{67FA596E-4D07-88E8-9D3D-837FB7D18981}"/>
              </a:ext>
            </a:extLst>
          </p:cNvPr>
          <p:cNvSpPr txBox="1"/>
          <p:nvPr/>
        </p:nvSpPr>
        <p:spPr>
          <a:xfrm>
            <a:off x="333921" y="805160"/>
            <a:ext cx="10542494" cy="923330"/>
          </a:xfrm>
          <a:prstGeom prst="rect">
            <a:avLst/>
          </a:prstGeom>
          <a:noFill/>
        </p:spPr>
        <p:txBody>
          <a:bodyPr wrap="square" rtlCol="0">
            <a:spAutoFit/>
          </a:bodyPr>
          <a:lstStyle/>
          <a:p>
            <a:r>
              <a:rPr lang="en-GB" dirty="0"/>
              <a:t>As suggested by Barham, Greenshields, and Mitchell (2020: 14) preferably 100mm, should be allowed on each side of the wheelchair for the user’s hands and elbows regarding manual wheelchair dimensions. This has been added to the measurements in my data analysis.</a:t>
            </a:r>
          </a:p>
        </p:txBody>
      </p:sp>
      <p:sp>
        <p:nvSpPr>
          <p:cNvPr id="7" name="TextBox 6">
            <a:extLst>
              <a:ext uri="{FF2B5EF4-FFF2-40B4-BE49-F238E27FC236}">
                <a16:creationId xmlns:a16="http://schemas.microsoft.com/office/drawing/2014/main" id="{F0668884-EBEC-764E-68B0-9D72CB77235D}"/>
              </a:ext>
            </a:extLst>
          </p:cNvPr>
          <p:cNvSpPr txBox="1"/>
          <p:nvPr/>
        </p:nvSpPr>
        <p:spPr>
          <a:xfrm>
            <a:off x="4594581" y="6039731"/>
            <a:ext cx="6037729" cy="369332"/>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Door width (2023)Authors own</a:t>
            </a:r>
            <a:r>
              <a:rPr lang="en-GB" dirty="0"/>
              <a:t>.</a:t>
            </a:r>
          </a:p>
        </p:txBody>
      </p:sp>
    </p:spTree>
    <p:extLst>
      <p:ext uri="{BB962C8B-B14F-4D97-AF65-F5344CB8AC3E}">
        <p14:creationId xmlns:p14="http://schemas.microsoft.com/office/powerpoint/2010/main" val="410131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75EEE0-258C-C534-76E3-270E2CF85852}"/>
              </a:ext>
            </a:extLst>
          </p:cNvPr>
          <p:cNvSpPr txBox="1"/>
          <p:nvPr/>
        </p:nvSpPr>
        <p:spPr>
          <a:xfrm>
            <a:off x="212145" y="1529554"/>
            <a:ext cx="4570864"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Path between occupied sewing machines and chairs.</a:t>
            </a:r>
            <a:endParaRPr lang="en-GB" dirty="0">
              <a:latin typeface="Arial" panose="020B0604020202020204" pitchFamily="34" charset="0"/>
              <a:cs typeface="Arial" panose="020B0604020202020204" pitchFamily="34" charset="0"/>
            </a:endParaRPr>
          </a:p>
        </p:txBody>
      </p:sp>
      <p:pic>
        <p:nvPicPr>
          <p:cNvPr id="8194" name="Picture 2">
            <a:extLst>
              <a:ext uri="{FF2B5EF4-FFF2-40B4-BE49-F238E27FC236}">
                <a16:creationId xmlns:a16="http://schemas.microsoft.com/office/drawing/2014/main" id="{CA11B98D-F6EF-2519-F281-45A0A9680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45" y="2263870"/>
            <a:ext cx="6160041" cy="35990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77D707-C6CE-C07A-2CB0-C4CF8491691F}"/>
              </a:ext>
            </a:extLst>
          </p:cNvPr>
          <p:cNvSpPr txBox="1"/>
          <p:nvPr/>
        </p:nvSpPr>
        <p:spPr>
          <a:xfrm>
            <a:off x="5803835" y="1529555"/>
            <a:ext cx="4262718"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Path between occupied pattern cutting tables and stall.</a:t>
            </a:r>
            <a:endParaRPr lang="en-GB" dirty="0">
              <a:latin typeface="Arial" panose="020B0604020202020204" pitchFamily="34" charset="0"/>
              <a:cs typeface="Arial" panose="020B0604020202020204" pitchFamily="34" charset="0"/>
            </a:endParaRPr>
          </a:p>
        </p:txBody>
      </p:sp>
      <p:pic>
        <p:nvPicPr>
          <p:cNvPr id="8196" name="Picture 4">
            <a:extLst>
              <a:ext uri="{FF2B5EF4-FFF2-40B4-BE49-F238E27FC236}">
                <a16:creationId xmlns:a16="http://schemas.microsoft.com/office/drawing/2014/main" id="{66A3895D-8293-068C-2798-5452629AE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835" y="2263870"/>
            <a:ext cx="6160042" cy="359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3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AF3AB-C9C4-51E4-03B7-D58A65F9E6DC}"/>
              </a:ext>
            </a:extLst>
          </p:cNvPr>
          <p:cNvSpPr>
            <a:spLocks noGrp="1"/>
          </p:cNvSpPr>
          <p:nvPr>
            <p:ph idx="1"/>
          </p:nvPr>
        </p:nvSpPr>
        <p:spPr>
          <a:xfrm>
            <a:off x="747716" y="1442331"/>
            <a:ext cx="3543298" cy="3973337"/>
          </a:xfrm>
        </p:spPr>
        <p:txBody>
          <a:bodyPr>
            <a:normAutofit/>
          </a:bodyPr>
          <a:lstStyle/>
          <a:p>
            <a:pPr marL="0" indent="0">
              <a:buNone/>
            </a:pPr>
            <a:r>
              <a:rPr lang="en-GB" sz="2000" i="0" dirty="0">
                <a:effectLst/>
                <a:latin typeface="Arial" panose="020B0604020202020204" pitchFamily="34" charset="0"/>
                <a:cs typeface="Arial" panose="020B0604020202020204" pitchFamily="34" charset="0"/>
              </a:rPr>
              <a:t>Sewing machines and tables.</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All machines require the use of a foot pedal to operate machines.</a:t>
            </a:r>
          </a:p>
          <a:p>
            <a:pPr marL="0" indent="0">
              <a:buNone/>
            </a:pPr>
            <a:r>
              <a:rPr lang="en-GB" sz="2000" dirty="0">
                <a:latin typeface="Arial" panose="020B0604020202020204" pitchFamily="34" charset="0"/>
                <a:cs typeface="Arial" panose="020B0604020202020204" pitchFamily="34" charset="0"/>
              </a:rPr>
              <a:t>Tables are high and not adjustable. The storage shelf would prevent a wheelchair user from getting close to the table.</a:t>
            </a:r>
          </a:p>
          <a:p>
            <a:pPr marL="0" indent="0">
              <a:buNone/>
            </a:pPr>
            <a:r>
              <a:rPr lang="en-GB" sz="2000" dirty="0">
                <a:latin typeface="Arial" panose="020B0604020202020204" pitchFamily="34" charset="0"/>
                <a:cs typeface="Arial" panose="020B0604020202020204" pitchFamily="34" charset="0"/>
              </a:rPr>
              <a:t>Tables were designed for the user to stand at.</a:t>
            </a:r>
          </a:p>
        </p:txBody>
      </p:sp>
      <p:pic>
        <p:nvPicPr>
          <p:cNvPr id="9218" name="Picture 2">
            <a:extLst>
              <a:ext uri="{FF2B5EF4-FFF2-40B4-BE49-F238E27FC236}">
                <a16:creationId xmlns:a16="http://schemas.microsoft.com/office/drawing/2014/main" id="{6FDEE2A6-46C2-33A0-13A3-4742752A41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9138" y="1543050"/>
            <a:ext cx="2828925" cy="37719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9B3A4DCB-51E8-A377-7FDA-B91C525F0E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73211" y="1543050"/>
            <a:ext cx="2828925"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1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3F16-A27B-B4D9-09CF-5AADED448639}"/>
              </a:ext>
            </a:extLst>
          </p:cNvPr>
          <p:cNvSpPr>
            <a:spLocks noGrp="1"/>
          </p:cNvSpPr>
          <p:nvPr>
            <p:ph type="title"/>
          </p:nvPr>
        </p:nvSpPr>
        <p:spPr>
          <a:xfrm>
            <a:off x="1137036" y="548640"/>
            <a:ext cx="9916632" cy="1188720"/>
          </a:xfrm>
        </p:spPr>
        <p:txBody>
          <a:bodyPr>
            <a:normAutofit/>
          </a:bodyPr>
          <a:lstStyle/>
          <a:p>
            <a:r>
              <a:rPr lang="en-GB" sz="3700" b="1" i="0">
                <a:solidFill>
                  <a:schemeClr val="tx1">
                    <a:lumMod val="85000"/>
                    <a:lumOff val="15000"/>
                  </a:schemeClr>
                </a:solidFill>
                <a:effectLst/>
                <a:latin typeface="Merriweather" panose="00000500000000000000" pitchFamily="2" charset="0"/>
              </a:rPr>
              <a:t>Conclusions of room observation:</a:t>
            </a:r>
            <a:br>
              <a:rPr lang="en-GB" sz="3700" b="0" i="0">
                <a:solidFill>
                  <a:schemeClr val="tx1">
                    <a:lumMod val="85000"/>
                    <a:lumOff val="15000"/>
                  </a:schemeClr>
                </a:solidFill>
                <a:effectLst/>
                <a:latin typeface="Merriweather" panose="00000500000000000000" pitchFamily="2" charset="0"/>
              </a:rPr>
            </a:br>
            <a:endParaRPr lang="en-GB" sz="370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F2FCF93E-0649-CB3E-D876-0723FE925729}"/>
              </a:ext>
            </a:extLst>
          </p:cNvPr>
          <p:cNvSpPr>
            <a:spLocks noGrp="1"/>
          </p:cNvSpPr>
          <p:nvPr>
            <p:ph idx="1"/>
          </p:nvPr>
        </p:nvSpPr>
        <p:spPr>
          <a:xfrm>
            <a:off x="1790562" y="1497167"/>
            <a:ext cx="8276026" cy="4500221"/>
          </a:xfrm>
        </p:spPr>
        <p:txBody>
          <a:bodyPr anchor="ctr">
            <a:normAutofit fontScale="92500" lnSpcReduction="10000"/>
          </a:bodyPr>
          <a:lstStyle/>
          <a:p>
            <a:pPr marL="0" indent="0">
              <a:buNone/>
            </a:pPr>
            <a:r>
              <a:rPr lang="en-GB" sz="1600" dirty="0">
                <a:solidFill>
                  <a:schemeClr val="tx1">
                    <a:lumMod val="85000"/>
                    <a:lumOff val="15000"/>
                  </a:schemeClr>
                </a:solidFill>
                <a:latin typeface="Arial" panose="020B0604020202020204" pitchFamily="34" charset="0"/>
                <a:cs typeface="Arial" panose="020B0604020202020204" pitchFamily="34" charset="0"/>
              </a:rPr>
              <a:t>I identified 5 main barriers within the workshop</a:t>
            </a:r>
          </a:p>
          <a:p>
            <a:r>
              <a:rPr lang="en-GB" sz="1600" dirty="0">
                <a:solidFill>
                  <a:schemeClr val="tx1">
                    <a:lumMod val="85000"/>
                    <a:lumOff val="15000"/>
                  </a:schemeClr>
                </a:solidFill>
                <a:latin typeface="Arial" panose="020B0604020202020204" pitchFamily="34" charset="0"/>
                <a:cs typeface="Arial" panose="020B0604020202020204" pitchFamily="34" charset="0"/>
              </a:rPr>
              <a:t>Door entry</a:t>
            </a:r>
          </a:p>
          <a:p>
            <a:r>
              <a:rPr lang="en-GB" sz="1600" dirty="0">
                <a:solidFill>
                  <a:schemeClr val="tx1">
                    <a:lumMod val="85000"/>
                    <a:lumOff val="15000"/>
                  </a:schemeClr>
                </a:solidFill>
                <a:latin typeface="Arial" panose="020B0604020202020204" pitchFamily="34" charset="0"/>
                <a:cs typeface="Arial" panose="020B0604020202020204" pitchFamily="34" charset="0"/>
              </a:rPr>
              <a:t>Pathway between machines too narrow</a:t>
            </a:r>
          </a:p>
          <a:p>
            <a:r>
              <a:rPr lang="en-GB" sz="1600" dirty="0">
                <a:solidFill>
                  <a:schemeClr val="tx1">
                    <a:lumMod val="85000"/>
                    <a:lumOff val="15000"/>
                  </a:schemeClr>
                </a:solidFill>
                <a:latin typeface="Arial" panose="020B0604020202020204" pitchFamily="34" charset="0"/>
                <a:cs typeface="Arial" panose="020B0604020202020204" pitchFamily="34" charset="0"/>
              </a:rPr>
              <a:t>Path between tables too narrow</a:t>
            </a:r>
          </a:p>
          <a:p>
            <a:r>
              <a:rPr lang="en-GB" sz="1600" dirty="0">
                <a:solidFill>
                  <a:schemeClr val="tx1">
                    <a:lumMod val="85000"/>
                    <a:lumOff val="15000"/>
                  </a:schemeClr>
                </a:solidFill>
                <a:latin typeface="Arial" panose="020B0604020202020204" pitchFamily="34" charset="0"/>
                <a:cs typeface="Arial" panose="020B0604020202020204" pitchFamily="34" charset="0"/>
              </a:rPr>
              <a:t>Industrial machines not accessible</a:t>
            </a:r>
          </a:p>
          <a:p>
            <a:r>
              <a:rPr lang="en-GB" sz="1600" dirty="0">
                <a:solidFill>
                  <a:schemeClr val="tx1">
                    <a:lumMod val="85000"/>
                    <a:lumOff val="15000"/>
                  </a:schemeClr>
                </a:solidFill>
                <a:latin typeface="Arial" panose="020B0604020202020204" pitchFamily="34" charset="0"/>
                <a:cs typeface="Arial" panose="020B0604020202020204" pitchFamily="34" charset="0"/>
              </a:rPr>
              <a:t>Tables too high </a:t>
            </a:r>
          </a:p>
          <a:p>
            <a:pPr marL="0" indent="0">
              <a:buNone/>
            </a:pP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GB" sz="1600" dirty="0">
                <a:solidFill>
                  <a:schemeClr val="tx1">
                    <a:lumMod val="85000"/>
                    <a:lumOff val="15000"/>
                  </a:schemeClr>
                </a:solidFill>
                <a:latin typeface="Arial" panose="020B0604020202020204" pitchFamily="34" charset="0"/>
                <a:cs typeface="Arial" panose="020B0604020202020204" pitchFamily="34" charset="0"/>
              </a:rPr>
              <a:t>The room layout is currently not accessible for students who require mobility aids. </a:t>
            </a:r>
            <a:r>
              <a:rPr lang="en-GB" sz="1600" b="0" i="0" dirty="0">
                <a:solidFill>
                  <a:schemeClr val="tx1">
                    <a:lumMod val="85000"/>
                    <a:lumOff val="15000"/>
                  </a:schemeClr>
                </a:solidFill>
                <a:effectLst/>
                <a:latin typeface="Arial" panose="020B0604020202020204" pitchFamily="34" charset="0"/>
                <a:cs typeface="Arial" panose="020B0604020202020204" pitchFamily="34" charset="0"/>
              </a:rPr>
              <a:t>As it stands, we currently have no industrial machines that can be used by wheelchair users, and potentially those with mobility impairments depending on condition. The only option we have for students is the use of domestic (at home) machines that are usable without a foot pedal. These are used in the rooms for certain garments and are used on the pattern cutting tables by students. As the tables are also an issue, the only option would be for students to use these in the heart space outside of the classroom. The detrimental and isolating effect this could have on a student has to be considered.</a:t>
            </a:r>
          </a:p>
          <a:p>
            <a:pPr marL="0" indent="0">
              <a:buNone/>
            </a:pPr>
            <a:r>
              <a:rPr lang="en-GB" sz="1600" dirty="0">
                <a:solidFill>
                  <a:schemeClr val="tx1">
                    <a:lumMod val="85000"/>
                    <a:lumOff val="15000"/>
                  </a:schemeClr>
                </a:solidFill>
                <a:latin typeface="Arial" panose="020B0604020202020204" pitchFamily="34" charset="0"/>
                <a:cs typeface="Arial" panose="020B0604020202020204" pitchFamily="34" charset="0"/>
              </a:rPr>
              <a:t>It is clear that students with mobility disabilities would not be able to use the practical equipment currently used on the course. This would impede their success on the course and could be a fundamental reason as to why they are not applying.</a:t>
            </a:r>
            <a:endParaRPr lang="en-GB" sz="2000" dirty="0">
              <a:solidFill>
                <a:schemeClr val="tx1">
                  <a:lumMod val="85000"/>
                  <a:lumOff val="15000"/>
                </a:schemeClr>
              </a:solidFill>
            </a:endParaRPr>
          </a:p>
        </p:txBody>
      </p:sp>
    </p:spTree>
    <p:extLst>
      <p:ext uri="{BB962C8B-B14F-4D97-AF65-F5344CB8AC3E}">
        <p14:creationId xmlns:p14="http://schemas.microsoft.com/office/powerpoint/2010/main" val="210070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DECC9-4BB8-8866-99C1-42573196DE34}"/>
              </a:ext>
            </a:extLst>
          </p:cNvPr>
          <p:cNvSpPr>
            <a:spLocks noGrp="1"/>
          </p:cNvSpPr>
          <p:nvPr>
            <p:ph type="title"/>
          </p:nvPr>
        </p:nvSpPr>
        <p:spPr>
          <a:xfrm>
            <a:off x="2318138" y="2525047"/>
            <a:ext cx="7387772" cy="2206171"/>
          </a:xfrm>
        </p:spPr>
        <p:txBody>
          <a:bodyPr vert="horz" lIns="91440" tIns="45720" rIns="91440" bIns="45720" rtlCol="0" anchor="ctr">
            <a:normAutofit fontScale="90000"/>
          </a:bodyPr>
          <a:lstStyle/>
          <a:p>
            <a:pPr algn="ctr"/>
            <a:r>
              <a:rPr lang="en-US" sz="2400" b="1" kern="1200" dirty="0">
                <a:solidFill>
                  <a:schemeClr val="tx1">
                    <a:lumMod val="85000"/>
                    <a:lumOff val="15000"/>
                  </a:schemeClr>
                </a:solidFill>
                <a:latin typeface="Arial" panose="020B0604020202020204" pitchFamily="34" charset="0"/>
                <a:cs typeface="Arial" panose="020B0604020202020204" pitchFamily="34" charset="0"/>
              </a:rPr>
              <a:t>Identifying barriers: What are the contributing factors on the BA and MA costume courses that prevent students with physical disabilities/mobility impairments from applying or succeeding on the course?</a:t>
            </a:r>
            <a:br>
              <a:rPr lang="en-US" sz="2400" b="1" kern="1200" dirty="0">
                <a:solidFill>
                  <a:schemeClr val="tx1">
                    <a:lumMod val="85000"/>
                    <a:lumOff val="15000"/>
                  </a:schemeClr>
                </a:solidFill>
                <a:latin typeface="Arial" panose="020B0604020202020204" pitchFamily="34" charset="0"/>
                <a:cs typeface="Arial" panose="020B0604020202020204" pitchFamily="34" charset="0"/>
              </a:rPr>
            </a:br>
            <a:br>
              <a:rPr lang="en-US" sz="2400" b="1" kern="1200" dirty="0">
                <a:solidFill>
                  <a:schemeClr val="tx1">
                    <a:lumMod val="85000"/>
                    <a:lumOff val="15000"/>
                  </a:schemeClr>
                </a:solidFill>
                <a:latin typeface="Arial" panose="020B0604020202020204" pitchFamily="34" charset="0"/>
                <a:cs typeface="Arial" panose="020B0604020202020204" pitchFamily="34" charset="0"/>
              </a:rPr>
            </a:br>
            <a:r>
              <a:rPr lang="en-US" sz="2400" b="1" kern="1200" dirty="0">
                <a:solidFill>
                  <a:schemeClr val="tx1">
                    <a:lumMod val="85000"/>
                    <a:lumOff val="15000"/>
                  </a:schemeClr>
                </a:solidFill>
                <a:latin typeface="Arial" panose="020B0604020202020204" pitchFamily="34" charset="0"/>
                <a:cs typeface="Arial" panose="020B0604020202020204" pitchFamily="34" charset="0"/>
              </a:rPr>
              <a:t>Identifying barriers: What are the contributing factors on the BA and MA costume courses that prevent students with </a:t>
            </a:r>
            <a:r>
              <a:rPr lang="en-US" sz="2400" b="1" u="sng" kern="1200" dirty="0">
                <a:solidFill>
                  <a:schemeClr val="tx1">
                    <a:lumMod val="85000"/>
                    <a:lumOff val="15000"/>
                  </a:schemeClr>
                </a:solidFill>
                <a:latin typeface="Arial" panose="020B0604020202020204" pitchFamily="34" charset="0"/>
                <a:cs typeface="Arial" panose="020B0604020202020204" pitchFamily="34" charset="0"/>
              </a:rPr>
              <a:t>mobility disabilities </a:t>
            </a:r>
            <a:r>
              <a:rPr lang="en-US" sz="2400" b="1" kern="1200" dirty="0">
                <a:solidFill>
                  <a:schemeClr val="tx1">
                    <a:lumMod val="85000"/>
                    <a:lumOff val="15000"/>
                  </a:schemeClr>
                </a:solidFill>
                <a:latin typeface="Arial" panose="020B0604020202020204" pitchFamily="34" charset="0"/>
                <a:cs typeface="Arial" panose="020B0604020202020204" pitchFamily="34" charset="0"/>
              </a:rPr>
              <a:t>from applying or succeeding on the course?</a:t>
            </a:r>
            <a:br>
              <a:rPr lang="en-US" sz="2400" b="1" kern="1200" dirty="0">
                <a:solidFill>
                  <a:schemeClr val="tx1">
                    <a:lumMod val="85000"/>
                    <a:lumOff val="15000"/>
                  </a:schemeClr>
                </a:solidFill>
                <a:latin typeface="Arial" panose="020B0604020202020204" pitchFamily="34" charset="0"/>
                <a:cs typeface="Arial" panose="020B0604020202020204" pitchFamily="34" charset="0"/>
              </a:rPr>
            </a:br>
            <a:endParaRPr lang="en-US" sz="2400" b="1" kern="12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22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235-BE27-CEBA-1AE4-0F7F2A850DF4}"/>
              </a:ext>
            </a:extLst>
          </p:cNvPr>
          <p:cNvSpPr>
            <a:spLocks noGrp="1"/>
          </p:cNvSpPr>
          <p:nvPr>
            <p:ph type="title"/>
          </p:nvPr>
        </p:nvSpPr>
        <p:spPr/>
        <p:txBody>
          <a:bodyPr>
            <a:normAutofit/>
          </a:bodyPr>
          <a:lstStyle/>
          <a:p>
            <a:pPr algn="ctr"/>
            <a:r>
              <a:rPr lang="en-GB" sz="3200" dirty="0">
                <a:latin typeface="Arial" panose="020B0604020202020204" pitchFamily="34" charset="0"/>
                <a:cs typeface="Arial" panose="020B0604020202020204" pitchFamily="34" charset="0"/>
              </a:rPr>
              <a:t>Positionality</a:t>
            </a:r>
          </a:p>
        </p:txBody>
      </p:sp>
      <p:sp>
        <p:nvSpPr>
          <p:cNvPr id="3" name="Content Placeholder 2">
            <a:extLst>
              <a:ext uri="{FF2B5EF4-FFF2-40B4-BE49-F238E27FC236}">
                <a16:creationId xmlns:a16="http://schemas.microsoft.com/office/drawing/2014/main" id="{34A6FEE1-5065-E887-ABBB-12454D895BFF}"/>
              </a:ext>
            </a:extLst>
          </p:cNvPr>
          <p:cNvSpPr>
            <a:spLocks noGrp="1"/>
          </p:cNvSpPr>
          <p:nvPr>
            <p:ph idx="1"/>
          </p:nvPr>
        </p:nvSpPr>
        <p:spPr>
          <a:xfrm>
            <a:off x="957262" y="2562225"/>
            <a:ext cx="10277475" cy="2730500"/>
          </a:xfrm>
        </p:spPr>
        <p:txBody>
          <a:bodyPr/>
          <a:lstStyle/>
          <a:p>
            <a:pPr marL="0" indent="0" algn="ctr">
              <a:buNone/>
            </a:pPr>
            <a:r>
              <a:rPr lang="en-GB" sz="1800" dirty="0">
                <a:latin typeface="Arial" panose="020B0604020202020204" pitchFamily="34" charset="0"/>
                <a:cs typeface="Arial" panose="020B0604020202020204" pitchFamily="34" charset="0"/>
              </a:rPr>
              <a:t>I am from a white working-class background, and I have a BA hons in costume for performance from UAL. I am currently the specialist technician in costume for performance at London College of Fashion and I work with the BA and MA courses. I am an abled bodied woman and was diagnosed with learning difference in 2007. I have experience in applying for ISAs and DSA within UAL as I have applied for these as a student myself, and I recognise that I have a bias here. My learning difference also gives me insight on being a disabled student within UAL and how important inclusive learning environments are for students to flourish.</a:t>
            </a:r>
          </a:p>
          <a:p>
            <a:endParaRPr lang="en-GB" dirty="0"/>
          </a:p>
        </p:txBody>
      </p:sp>
    </p:spTree>
    <p:extLst>
      <p:ext uri="{BB962C8B-B14F-4D97-AF65-F5344CB8AC3E}">
        <p14:creationId xmlns:p14="http://schemas.microsoft.com/office/powerpoint/2010/main" val="21125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A96B-41FE-3885-859F-5915C175F3F0}"/>
              </a:ext>
            </a:extLst>
          </p:cNvPr>
          <p:cNvSpPr>
            <a:spLocks noGrp="1"/>
          </p:cNvSpPr>
          <p:nvPr>
            <p:ph type="title"/>
          </p:nvPr>
        </p:nvSpPr>
        <p:spPr>
          <a:xfrm>
            <a:off x="573740" y="164058"/>
            <a:ext cx="4784796" cy="1330840"/>
          </a:xfrm>
        </p:spPr>
        <p:txBody>
          <a:bodyPr>
            <a:normAutofit/>
          </a:bodyPr>
          <a:lstStyle/>
          <a:p>
            <a:r>
              <a:rPr lang="en-GB" dirty="0">
                <a:latin typeface="Arial" panose="020B0604020202020204" pitchFamily="34" charset="0"/>
                <a:cs typeface="Arial" panose="020B0604020202020204" pitchFamily="34" charset="0"/>
              </a:rPr>
              <a:t>Rationale</a:t>
            </a:r>
          </a:p>
        </p:txBody>
      </p:sp>
      <p:sp>
        <p:nvSpPr>
          <p:cNvPr id="3" name="Content Placeholder 2">
            <a:extLst>
              <a:ext uri="{FF2B5EF4-FFF2-40B4-BE49-F238E27FC236}">
                <a16:creationId xmlns:a16="http://schemas.microsoft.com/office/drawing/2014/main" id="{23E60C09-A52B-8CBB-6215-3B7A5F2309BE}"/>
              </a:ext>
            </a:extLst>
          </p:cNvPr>
          <p:cNvSpPr>
            <a:spLocks noGrp="1"/>
          </p:cNvSpPr>
          <p:nvPr>
            <p:ph idx="1"/>
          </p:nvPr>
        </p:nvSpPr>
        <p:spPr>
          <a:xfrm>
            <a:off x="573740" y="1212014"/>
            <a:ext cx="5522260" cy="4917174"/>
          </a:xfrm>
        </p:spPr>
        <p:txBody>
          <a:bodyPr>
            <a:noAutofit/>
          </a:bodyPr>
          <a:lstStyle/>
          <a:p>
            <a:pPr marL="0" indent="0">
              <a:buNone/>
            </a:pPr>
            <a:r>
              <a:rPr lang="en-GB" sz="1400" dirty="0">
                <a:latin typeface="Arial" panose="020B0604020202020204" pitchFamily="34" charset="0"/>
                <a:cs typeface="Arial" panose="020B0604020202020204" pitchFamily="34" charset="0"/>
              </a:rPr>
              <a:t>UAL’s EDI report 21/22 shows that 15% of UAL students declared a disability. (2022) This percentage is made up of learning differences, neurodiversity, sensory, medical and physical disabilities. </a:t>
            </a:r>
          </a:p>
          <a:p>
            <a:pPr marL="0" indent="0">
              <a:buNone/>
            </a:pPr>
            <a:r>
              <a:rPr lang="en-GB" sz="1400" dirty="0">
                <a:latin typeface="Arial" panose="020B0604020202020204" pitchFamily="34" charset="0"/>
                <a:cs typeface="Arial" panose="020B0604020202020204" pitchFamily="34" charset="0"/>
              </a:rPr>
              <a:t>According to a report conducted by Bolton and Hubble (2021) In 2019, only 2.5% of students in the UK had declared a sensory, medical of physical disability. Students who are wheelchair users or have mobility impairments are almost the lowest represented disabled students in the UK.</a:t>
            </a:r>
          </a:p>
          <a:p>
            <a:pPr marL="0" indent="0">
              <a:buNone/>
            </a:pPr>
            <a:r>
              <a:rPr lang="en-GB" sz="1400" dirty="0">
                <a:latin typeface="Arial" panose="020B0604020202020204" pitchFamily="34" charset="0"/>
                <a:cs typeface="Arial" panose="020B0604020202020204" pitchFamily="34" charset="0"/>
              </a:rPr>
              <a:t>Learning about the social model of disability in the IP unit inspired my ARP. Understanding that it is not the condition, but the barriers in society that disables people. </a:t>
            </a:r>
          </a:p>
          <a:p>
            <a:pPr marL="0" indent="0">
              <a:buNone/>
            </a:pPr>
            <a:r>
              <a:rPr lang="en-GB" sz="1400" dirty="0">
                <a:latin typeface="Arial" panose="020B0604020202020204" pitchFamily="34" charset="0"/>
                <a:cs typeface="Arial" panose="020B0604020202020204" pitchFamily="34" charset="0"/>
              </a:rPr>
              <a:t>In my 6 years as a technician at LCF, I have seen students with varying disabilities but none with mobility disabilities. With the move to East Bank, a new and accessible building, I want to find potential barriers within my workshops that may prevent students applying/succeeding to remove them and create an inclusive space.</a:t>
            </a:r>
          </a:p>
          <a:p>
            <a:pPr marL="0" indent="0">
              <a:buNone/>
            </a:pPr>
            <a:r>
              <a:rPr lang="en-GB" sz="1400" dirty="0">
                <a:latin typeface="Arial" panose="020B0604020202020204" pitchFamily="34" charset="0"/>
                <a:cs typeface="Arial" panose="020B0604020202020204" pitchFamily="34" charset="0"/>
              </a:rPr>
              <a:t> “</a:t>
            </a:r>
            <a:r>
              <a:rPr lang="en-GB" sz="1400" b="1" i="0" dirty="0">
                <a:solidFill>
                  <a:srgbClr val="1A1A1A"/>
                </a:solidFill>
                <a:effectLst/>
                <a:latin typeface="Arial" panose="020B0604020202020204" pitchFamily="34" charset="0"/>
                <a:cs typeface="Arial" panose="020B0604020202020204" pitchFamily="34" charset="0"/>
              </a:rPr>
              <a:t>Removing these barriers creates equality and offers Disabled people more independence, choice, and control.”</a:t>
            </a:r>
            <a:r>
              <a:rPr lang="en-GB" sz="1400" b="0" i="0" dirty="0">
                <a:solidFill>
                  <a:srgbClr val="1A1A1A"/>
                </a:solidFill>
                <a:effectLst/>
                <a:latin typeface="Arial" panose="020B0604020202020204" pitchFamily="34" charset="0"/>
                <a:cs typeface="Arial" panose="020B0604020202020204" pitchFamily="34" charset="0"/>
              </a:rPr>
              <a:t> Disability Rights UK (2022)</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A119563-E4CB-989F-4B76-7EF9CA44DC4B}"/>
              </a:ext>
            </a:extLst>
          </p:cNvPr>
          <p:cNvPicPr>
            <a:picLocks noChangeAspect="1"/>
          </p:cNvPicPr>
          <p:nvPr/>
        </p:nvPicPr>
        <p:blipFill>
          <a:blip r:embed="rId2"/>
          <a:stretch>
            <a:fillRect/>
          </a:stretch>
        </p:blipFill>
        <p:spPr>
          <a:xfrm>
            <a:off x="6880610" y="1385152"/>
            <a:ext cx="4737650" cy="4109910"/>
          </a:xfrm>
          <a:prstGeom prst="rect">
            <a:avLst/>
          </a:prstGeom>
        </p:spPr>
      </p:pic>
      <p:sp>
        <p:nvSpPr>
          <p:cNvPr id="6" name="TextBox 5">
            <a:extLst>
              <a:ext uri="{FF2B5EF4-FFF2-40B4-BE49-F238E27FC236}">
                <a16:creationId xmlns:a16="http://schemas.microsoft.com/office/drawing/2014/main" id="{6B3E3E2D-0763-0204-942F-C277CC3FE2D7}"/>
              </a:ext>
            </a:extLst>
          </p:cNvPr>
          <p:cNvSpPr txBox="1"/>
          <p:nvPr/>
        </p:nvSpPr>
        <p:spPr>
          <a:xfrm>
            <a:off x="6880610" y="5627077"/>
            <a:ext cx="4737650" cy="461665"/>
          </a:xfrm>
          <a:prstGeom prst="rect">
            <a:avLst/>
          </a:prstGeom>
          <a:noFill/>
        </p:spPr>
        <p:txBody>
          <a:bodyPr wrap="square" rtlCol="0">
            <a:spAutoFit/>
          </a:bodyPr>
          <a:lstStyle/>
          <a:p>
            <a:r>
              <a:rPr lang="en-GB" sz="1200" b="0" dirty="0">
                <a:solidFill>
                  <a:srgbClr val="686868"/>
                </a:solidFill>
                <a:effectLst/>
                <a:latin typeface="Arial" panose="020B0604020202020204" pitchFamily="34" charset="0"/>
                <a:cs typeface="Arial" panose="020B0604020202020204" pitchFamily="34" charset="0"/>
              </a:rPr>
              <a:t>Support for disabled students in higher education in England. Bolton and Hubble (2021)</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85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E979-4355-FCBA-AD09-9EFFE1F3B1F4}"/>
              </a:ext>
            </a:extLst>
          </p:cNvPr>
          <p:cNvSpPr>
            <a:spLocks noGrp="1"/>
          </p:cNvSpPr>
          <p:nvPr>
            <p:ph type="title"/>
          </p:nvPr>
        </p:nvSpPr>
        <p:spPr>
          <a:xfrm>
            <a:off x="838200" y="365125"/>
            <a:ext cx="10515600" cy="804769"/>
          </a:xfrm>
        </p:spPr>
        <p:txBody>
          <a:bodyPr/>
          <a:lstStyle/>
          <a:p>
            <a:r>
              <a:rPr lang="en-GB" dirty="0">
                <a:latin typeface="Arial" panose="020B0604020202020204" pitchFamily="34" charset="0"/>
                <a:cs typeface="Arial" panose="020B0604020202020204" pitchFamily="34" charset="0"/>
              </a:rPr>
              <a:t>Research methods and Intervention.</a:t>
            </a:r>
          </a:p>
        </p:txBody>
      </p:sp>
      <p:sp>
        <p:nvSpPr>
          <p:cNvPr id="3" name="Content Placeholder 2">
            <a:extLst>
              <a:ext uri="{FF2B5EF4-FFF2-40B4-BE49-F238E27FC236}">
                <a16:creationId xmlns:a16="http://schemas.microsoft.com/office/drawing/2014/main" id="{BA0444F1-6ED3-A1B5-CB36-BD4550F94E71}"/>
              </a:ext>
            </a:extLst>
          </p:cNvPr>
          <p:cNvSpPr>
            <a:spLocks noGrp="1"/>
          </p:cNvSpPr>
          <p:nvPr>
            <p:ph idx="1"/>
          </p:nvPr>
        </p:nvSpPr>
        <p:spPr>
          <a:xfrm>
            <a:off x="6432176" y="1304365"/>
            <a:ext cx="5257800" cy="4899492"/>
          </a:xfrm>
        </p:spPr>
        <p:txBody>
          <a:bodyPr>
            <a:normAutofit/>
          </a:bodyPr>
          <a:lstStyle/>
          <a:p>
            <a:pPr marL="0" indent="0">
              <a:buNone/>
            </a:pPr>
            <a:r>
              <a:rPr lang="en-GB" sz="1400" dirty="0">
                <a:latin typeface="Arial" panose="020B0604020202020204" pitchFamily="34" charset="0"/>
                <a:cs typeface="Arial" panose="020B0604020202020204" pitchFamily="34" charset="0"/>
              </a:rPr>
              <a:t>Student participation not possible due to lack of representation - Currently there are no students who are wheelchair users at London College of Fashion. </a:t>
            </a:r>
          </a:p>
          <a:p>
            <a:pPr marL="0" indent="0">
              <a:buNone/>
            </a:pPr>
            <a:r>
              <a:rPr lang="en-GB" sz="1400" dirty="0">
                <a:latin typeface="Arial" panose="020B0604020202020204" pitchFamily="34" charset="0"/>
                <a:cs typeface="Arial" panose="020B0604020202020204" pitchFamily="34" charset="0"/>
              </a:rPr>
              <a:t>Staff were happy to talk but reluctant to officially participate due to fear of repercussions. </a:t>
            </a:r>
          </a:p>
          <a:p>
            <a:pPr marL="0" indent="0">
              <a:buNone/>
            </a:pPr>
            <a:r>
              <a:rPr lang="en-GB" sz="1400" dirty="0">
                <a:latin typeface="Arial" panose="020B0604020202020204" pitchFamily="34" charset="0"/>
                <a:cs typeface="Arial" panose="020B0604020202020204" pitchFamily="34" charset="0"/>
              </a:rPr>
              <a:t>The Performance disability advisor was enthusiastic about my project but had no availability until January due to overseeing 800 students with disabilities at LCF and LCC.</a:t>
            </a:r>
          </a:p>
          <a:p>
            <a:pPr marL="0" indent="0">
              <a:buNone/>
            </a:pPr>
            <a:r>
              <a:rPr lang="en-GB" sz="1400" dirty="0">
                <a:latin typeface="Arial" panose="020B0604020202020204" pitchFamily="34" charset="0"/>
                <a:cs typeface="Arial" panose="020B0604020202020204" pitchFamily="34" charset="0"/>
              </a:rPr>
              <a:t>It came clear to me that I would need to used mixed methods to collect quantitative and qualitative data to help answer my question. For my first spiral, I wanted to focus on the costume rooms and see if students who are wheelchair users or those with mobility aids could access all parts of the room and the equipment. By completing a room observation as my intervention, I could take measurements and do a comparative analysis with secondary research on average mobility aid dimensions. This also reduced ethical implications.</a:t>
            </a:r>
          </a:p>
          <a:p>
            <a:pPr marL="0" indent="0">
              <a:buNone/>
            </a:pPr>
            <a:r>
              <a:rPr lang="en-GB" sz="1400" dirty="0">
                <a:latin typeface="Arial" panose="020B0604020202020204" pitchFamily="34" charset="0"/>
                <a:cs typeface="Arial" panose="020B0604020202020204" pitchFamily="34" charset="0"/>
              </a:rPr>
              <a:t>I would also conduct an interview with the disability advisor when she was available to find out more about the ISA process and how they identify barriers for individual students.</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A70E79F8-075B-F777-1E1F-806BB1A02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5" y="1304365"/>
            <a:ext cx="6333701" cy="4249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E5154C-8315-B474-A713-5238D2E64237}"/>
              </a:ext>
            </a:extLst>
          </p:cNvPr>
          <p:cNvSpPr txBox="1"/>
          <p:nvPr/>
        </p:nvSpPr>
        <p:spPr>
          <a:xfrm rot="10800000" flipV="1">
            <a:off x="439212" y="5553635"/>
            <a:ext cx="4926164" cy="369332"/>
          </a:xfrm>
          <a:prstGeom prst="rect">
            <a:avLst/>
          </a:prstGeom>
          <a:noFill/>
        </p:spPr>
        <p:txBody>
          <a:bodyPr wrap="square" rtlCol="0">
            <a:spAutoFit/>
          </a:bodyPr>
          <a:lstStyle/>
          <a:p>
            <a:r>
              <a:rPr lang="en-GB"/>
              <a:t>My action research cycle – Authors own.</a:t>
            </a:r>
            <a:endParaRPr lang="en-GB" dirty="0"/>
          </a:p>
        </p:txBody>
      </p:sp>
    </p:spTree>
    <p:extLst>
      <p:ext uri="{BB962C8B-B14F-4D97-AF65-F5344CB8AC3E}">
        <p14:creationId xmlns:p14="http://schemas.microsoft.com/office/powerpoint/2010/main" val="237962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60D5-3B9A-EAA4-883C-65676E06896B}"/>
              </a:ext>
            </a:extLst>
          </p:cNvPr>
          <p:cNvSpPr>
            <a:spLocks noGrp="1"/>
          </p:cNvSpPr>
          <p:nvPr>
            <p:ph type="title"/>
          </p:nvPr>
        </p:nvSpPr>
        <p:spPr>
          <a:xfrm>
            <a:off x="1137034" y="609600"/>
            <a:ext cx="4784796" cy="1330840"/>
          </a:xfrm>
        </p:spPr>
        <p:txBody>
          <a:bodyPr>
            <a:normAutofit/>
          </a:bodyPr>
          <a:lstStyle/>
          <a:p>
            <a:r>
              <a:rPr lang="en-GB" sz="4100">
                <a:latin typeface="Arial" panose="020B0604020202020204" pitchFamily="34" charset="0"/>
                <a:cs typeface="Arial" panose="020B0604020202020204" pitchFamily="34" charset="0"/>
              </a:rPr>
              <a:t>Room Observation – My intervention</a:t>
            </a:r>
            <a:endParaRPr lang="en-GB" sz="4100"/>
          </a:p>
        </p:txBody>
      </p:sp>
      <p:sp>
        <p:nvSpPr>
          <p:cNvPr id="3" name="Content Placeholder 2">
            <a:extLst>
              <a:ext uri="{FF2B5EF4-FFF2-40B4-BE49-F238E27FC236}">
                <a16:creationId xmlns:a16="http://schemas.microsoft.com/office/drawing/2014/main" id="{40FB9CE6-C3AF-8B6F-F8BD-161326E01BDA}"/>
              </a:ext>
            </a:extLst>
          </p:cNvPr>
          <p:cNvSpPr>
            <a:spLocks noGrp="1"/>
          </p:cNvSpPr>
          <p:nvPr>
            <p:ph idx="1"/>
          </p:nvPr>
        </p:nvSpPr>
        <p:spPr>
          <a:xfrm>
            <a:off x="1137034" y="2210816"/>
            <a:ext cx="4438036" cy="2458581"/>
          </a:xfrm>
        </p:spPr>
        <p:txBody>
          <a:bodyPr>
            <a:noAutofit/>
          </a:bodyPr>
          <a:lstStyle/>
          <a:p>
            <a:pPr marL="0" indent="0">
              <a:buNone/>
            </a:pPr>
            <a:r>
              <a:rPr lang="en-GB" sz="1800" dirty="0">
                <a:latin typeface="Arial" panose="020B0604020202020204" pitchFamily="34" charset="0"/>
                <a:cs typeface="Arial" panose="020B0604020202020204" pitchFamily="34" charset="0"/>
              </a:rPr>
              <a:t>I observed one room EB 823 as rooms are set up identically. Room  layout was designed without technical input and is difficult to change due to plug socket availability. Managers also wish to keep aesthetics the same through the building.</a:t>
            </a:r>
          </a:p>
          <a:p>
            <a:pPr marL="0" indent="0">
              <a:buNone/>
            </a:pPr>
            <a:endParaRPr lang="en-GB" sz="1800" dirty="0"/>
          </a:p>
          <a:p>
            <a:pPr marL="0" indent="0">
              <a:buNone/>
            </a:pPr>
            <a:r>
              <a:rPr lang="en-GB" sz="1800" i="1" dirty="0">
                <a:latin typeface="Arial" panose="020B0604020202020204" pitchFamily="34" charset="0"/>
                <a:cs typeface="Arial" panose="020B0604020202020204" pitchFamily="34" charset="0"/>
              </a:rPr>
              <a:t>“Mobility and movement are also dependent upon access from one place to another and, for disabled people, to be able to move through spaces unimpeded by </a:t>
            </a:r>
            <a:r>
              <a:rPr lang="en-GB" sz="1800" b="1" i="1" dirty="0">
                <a:latin typeface="Arial" panose="020B0604020202020204" pitchFamily="34" charset="0"/>
                <a:cs typeface="Arial" panose="020B0604020202020204" pitchFamily="34" charset="0"/>
              </a:rPr>
              <a:t>physical objects</a:t>
            </a:r>
            <a:r>
              <a:rPr lang="en-GB" sz="1800" i="1" dirty="0">
                <a:latin typeface="Arial" panose="020B0604020202020204" pitchFamily="34" charset="0"/>
                <a:cs typeface="Arial" panose="020B0604020202020204" pitchFamily="34" charset="0"/>
              </a:rPr>
              <a:t>.”</a:t>
            </a:r>
            <a:r>
              <a:rPr lang="en-GB" sz="1800" i="1" dirty="0"/>
              <a:t> </a:t>
            </a:r>
            <a:r>
              <a:rPr lang="en-GB" sz="1800" i="1" dirty="0">
                <a:latin typeface="Arial" panose="020B0604020202020204" pitchFamily="34" charset="0"/>
                <a:cs typeface="Arial" panose="020B0604020202020204" pitchFamily="34" charset="0"/>
              </a:rPr>
              <a:t>Imrie, R., 2000</a:t>
            </a:r>
          </a:p>
        </p:txBody>
      </p:sp>
      <p:pic>
        <p:nvPicPr>
          <p:cNvPr id="5" name="Picture 4" descr="A floor plan of a building&#10;&#10;Description automatically generated">
            <a:extLst>
              <a:ext uri="{FF2B5EF4-FFF2-40B4-BE49-F238E27FC236}">
                <a16:creationId xmlns:a16="http://schemas.microsoft.com/office/drawing/2014/main" id="{D43DAC4B-8C26-B832-A6E1-BAEE2CE27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654" y="717012"/>
            <a:ext cx="3485562" cy="5446191"/>
          </a:xfrm>
          <a:prstGeom prst="rect">
            <a:avLst/>
          </a:prstGeom>
        </p:spPr>
      </p:pic>
      <p:sp>
        <p:nvSpPr>
          <p:cNvPr id="6" name="TextBox 5">
            <a:extLst>
              <a:ext uri="{FF2B5EF4-FFF2-40B4-BE49-F238E27FC236}">
                <a16:creationId xmlns:a16="http://schemas.microsoft.com/office/drawing/2014/main" id="{080CB4DA-641A-673F-84D4-440EEE49F466}"/>
              </a:ext>
            </a:extLst>
          </p:cNvPr>
          <p:cNvSpPr txBox="1"/>
          <p:nvPr/>
        </p:nvSpPr>
        <p:spPr>
          <a:xfrm>
            <a:off x="7622341" y="259532"/>
            <a:ext cx="3254188" cy="369332"/>
          </a:xfrm>
          <a:prstGeom prst="rect">
            <a:avLst/>
          </a:prstGeom>
          <a:noFill/>
        </p:spPr>
        <p:txBody>
          <a:bodyPr wrap="square" rtlCol="0">
            <a:spAutoFit/>
          </a:bodyPr>
          <a:lstStyle/>
          <a:p>
            <a:r>
              <a:rPr lang="en-GB" dirty="0"/>
              <a:t>EB 823 and 824 layout</a:t>
            </a:r>
          </a:p>
        </p:txBody>
      </p:sp>
      <p:sp>
        <p:nvSpPr>
          <p:cNvPr id="7" name="TextBox 6">
            <a:extLst>
              <a:ext uri="{FF2B5EF4-FFF2-40B4-BE49-F238E27FC236}">
                <a16:creationId xmlns:a16="http://schemas.microsoft.com/office/drawing/2014/main" id="{3CC55E23-EF66-0482-38EA-7FF39C3A2F9E}"/>
              </a:ext>
            </a:extLst>
          </p:cNvPr>
          <p:cNvSpPr txBox="1"/>
          <p:nvPr/>
        </p:nvSpPr>
        <p:spPr>
          <a:xfrm>
            <a:off x="7682417" y="6163203"/>
            <a:ext cx="4074459" cy="369332"/>
          </a:xfrm>
          <a:prstGeom prst="rect">
            <a:avLst/>
          </a:prstGeom>
          <a:noFill/>
        </p:spPr>
        <p:txBody>
          <a:bodyPr wrap="square" rtlCol="0">
            <a:spAutoFit/>
          </a:bodyPr>
          <a:lstStyle/>
          <a:p>
            <a:r>
              <a:rPr lang="en-GB" dirty="0"/>
              <a:t>Level 8 updated floorplan (2022)</a:t>
            </a:r>
          </a:p>
        </p:txBody>
      </p:sp>
    </p:spTree>
    <p:extLst>
      <p:ext uri="{BB962C8B-B14F-4D97-AF65-F5344CB8AC3E}">
        <p14:creationId xmlns:p14="http://schemas.microsoft.com/office/powerpoint/2010/main" val="309448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D65B501-D147-DF7B-48D8-CE28EED86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93" y="1311300"/>
            <a:ext cx="3151148" cy="42015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22D411-4061-5860-2E5F-8E555B3FB223}"/>
              </a:ext>
            </a:extLst>
          </p:cNvPr>
          <p:cNvSpPr txBox="1"/>
          <p:nvPr/>
        </p:nvSpPr>
        <p:spPr>
          <a:xfrm>
            <a:off x="643467" y="5480673"/>
            <a:ext cx="3292930" cy="246349"/>
          </a:xfrm>
          <a:prstGeom prst="rect">
            <a:avLst/>
          </a:prstGeom>
          <a:noFill/>
        </p:spPr>
        <p:txBody>
          <a:bodyPr wrap="square" rtlCol="0">
            <a:spAutoFit/>
          </a:bodyPr>
          <a:lstStyle/>
          <a:p>
            <a:pPr defTabSz="832104">
              <a:spcAft>
                <a:spcPts val="600"/>
              </a:spcAft>
            </a:pPr>
            <a:r>
              <a:rPr lang="en-GB" sz="1001" i="1" kern="1200">
                <a:solidFill>
                  <a:srgbClr val="686868"/>
                </a:solidFill>
                <a:latin typeface="Arial" panose="020B0604020202020204" pitchFamily="34" charset="0"/>
                <a:ea typeface="+mn-ea"/>
                <a:cs typeface="Arial" panose="020B0604020202020204" pitchFamily="34" charset="0"/>
              </a:rPr>
              <a:t>Door to EB 823 (2023) Authors own</a:t>
            </a:r>
            <a:endParaRPr lang="en-GB" sz="11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F196F8-C094-9C42-96FA-B1D0EFD1E278}"/>
              </a:ext>
            </a:extLst>
          </p:cNvPr>
          <p:cNvSpPr txBox="1"/>
          <p:nvPr/>
        </p:nvSpPr>
        <p:spPr>
          <a:xfrm>
            <a:off x="1323072" y="965786"/>
            <a:ext cx="3292930" cy="316369"/>
          </a:xfrm>
          <a:prstGeom prst="rect">
            <a:avLst/>
          </a:prstGeom>
          <a:noFill/>
        </p:spPr>
        <p:txBody>
          <a:bodyPr wrap="square" rtlCol="0">
            <a:spAutoFit/>
          </a:bodyPr>
          <a:lstStyle/>
          <a:p>
            <a:pPr defTabSz="832104">
              <a:spcAft>
                <a:spcPts val="600"/>
              </a:spcAft>
            </a:pPr>
            <a:r>
              <a:rPr lang="en-GB" sz="1456" kern="1200">
                <a:solidFill>
                  <a:schemeClr val="tx1"/>
                </a:solidFill>
                <a:latin typeface="Arial" panose="020B0604020202020204" pitchFamily="34" charset="0"/>
                <a:ea typeface="+mn-ea"/>
                <a:cs typeface="Arial" panose="020B0604020202020204" pitchFamily="34" charset="0"/>
              </a:rPr>
              <a:t>Door width 820mm </a:t>
            </a:r>
            <a:endParaRPr lang="en-GB" sz="1600">
              <a:latin typeface="Arial" panose="020B0604020202020204" pitchFamily="34" charset="0"/>
              <a:cs typeface="Arial" panose="020B0604020202020204" pitchFamily="34" charset="0"/>
            </a:endParaRPr>
          </a:p>
        </p:txBody>
      </p:sp>
      <p:pic>
        <p:nvPicPr>
          <p:cNvPr id="4100" name="Picture 4">
            <a:extLst>
              <a:ext uri="{FF2B5EF4-FFF2-40B4-BE49-F238E27FC236}">
                <a16:creationId xmlns:a16="http://schemas.microsoft.com/office/drawing/2014/main" id="{DBD763B2-3A69-AE33-4FEA-3A48EFA30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106" y="1311299"/>
            <a:ext cx="3421525" cy="42015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60333E-D32D-E05B-658B-A6586087EE9F}"/>
              </a:ext>
            </a:extLst>
          </p:cNvPr>
          <p:cNvSpPr txBox="1"/>
          <p:nvPr/>
        </p:nvSpPr>
        <p:spPr>
          <a:xfrm>
            <a:off x="4584045" y="5480673"/>
            <a:ext cx="3118831" cy="246349"/>
          </a:xfrm>
          <a:prstGeom prst="rect">
            <a:avLst/>
          </a:prstGeom>
          <a:noFill/>
        </p:spPr>
        <p:txBody>
          <a:bodyPr wrap="square" rtlCol="0">
            <a:spAutoFit/>
          </a:bodyPr>
          <a:lstStyle/>
          <a:p>
            <a:pPr defTabSz="832104">
              <a:spcAft>
                <a:spcPts val="600"/>
              </a:spcAft>
            </a:pPr>
            <a:r>
              <a:rPr lang="en-GB" sz="1001" i="1" kern="1200">
                <a:solidFill>
                  <a:srgbClr val="686868"/>
                </a:solidFill>
                <a:latin typeface="Arial" panose="020B0604020202020204" pitchFamily="34" charset="0"/>
                <a:ea typeface="+mn-ea"/>
                <a:cs typeface="Arial" panose="020B0604020202020204" pitchFamily="34" charset="0"/>
              </a:rPr>
              <a:t>Occupied machines (2023) Authors own</a:t>
            </a:r>
            <a:endParaRPr lang="en-GB" sz="11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02EB29B-9C70-0E44-4C21-BA05AF6643CE}"/>
              </a:ext>
            </a:extLst>
          </p:cNvPr>
          <p:cNvSpPr txBox="1"/>
          <p:nvPr/>
        </p:nvSpPr>
        <p:spPr>
          <a:xfrm>
            <a:off x="4584045" y="965786"/>
            <a:ext cx="3482244" cy="316369"/>
          </a:xfrm>
          <a:prstGeom prst="rect">
            <a:avLst/>
          </a:prstGeom>
          <a:noFill/>
        </p:spPr>
        <p:txBody>
          <a:bodyPr wrap="square" rtlCol="0">
            <a:spAutoFit/>
          </a:bodyPr>
          <a:lstStyle/>
          <a:p>
            <a:pPr defTabSz="832104">
              <a:spcAft>
                <a:spcPts val="600"/>
              </a:spcAft>
            </a:pPr>
            <a:r>
              <a:rPr lang="en-GB" sz="1456" kern="1200">
                <a:solidFill>
                  <a:schemeClr val="tx1"/>
                </a:solidFill>
                <a:latin typeface="Arial" panose="020B0604020202020204" pitchFamily="34" charset="0"/>
                <a:ea typeface="+mn-ea"/>
                <a:cs typeface="Arial" panose="020B0604020202020204" pitchFamily="34" charset="0"/>
              </a:rPr>
              <a:t>Width between machine chairs </a:t>
            </a:r>
            <a:r>
              <a:rPr lang="en-GB" sz="1456" kern="1200">
                <a:solidFill>
                  <a:srgbClr val="1A1A1A"/>
                </a:solidFill>
                <a:latin typeface="Arial" panose="020B0604020202020204" pitchFamily="34" charset="0"/>
                <a:ea typeface="+mn-ea"/>
                <a:cs typeface="Arial" panose="020B0604020202020204" pitchFamily="34" charset="0"/>
              </a:rPr>
              <a:t>520mm</a:t>
            </a:r>
            <a:endParaRPr lang="en-GB" sz="1600">
              <a:latin typeface="Arial" panose="020B0604020202020204" pitchFamily="34" charset="0"/>
              <a:cs typeface="Arial" panose="020B0604020202020204" pitchFamily="34" charset="0"/>
            </a:endParaRPr>
          </a:p>
        </p:txBody>
      </p:sp>
      <p:pic>
        <p:nvPicPr>
          <p:cNvPr id="4102" name="Picture 6">
            <a:extLst>
              <a:ext uri="{FF2B5EF4-FFF2-40B4-BE49-F238E27FC236}">
                <a16:creationId xmlns:a16="http://schemas.microsoft.com/office/drawing/2014/main" id="{C7B48AB4-788D-F240-DE09-F998C4439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930" y="1318704"/>
            <a:ext cx="3140041" cy="4186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F9C18F3-2573-E732-AC65-7189D2FCD0C3}"/>
              </a:ext>
            </a:extLst>
          </p:cNvPr>
          <p:cNvSpPr txBox="1"/>
          <p:nvPr/>
        </p:nvSpPr>
        <p:spPr>
          <a:xfrm>
            <a:off x="8259297" y="5512830"/>
            <a:ext cx="2722849" cy="400366"/>
          </a:xfrm>
          <a:prstGeom prst="rect">
            <a:avLst/>
          </a:prstGeom>
          <a:noFill/>
        </p:spPr>
        <p:txBody>
          <a:bodyPr wrap="square" rtlCol="0">
            <a:spAutoFit/>
          </a:bodyPr>
          <a:lstStyle/>
          <a:p>
            <a:pPr defTabSz="832104">
              <a:spcAft>
                <a:spcPts val="600"/>
              </a:spcAft>
            </a:pPr>
            <a:r>
              <a:rPr lang="en-GB" sz="1001" i="1" kern="1200">
                <a:solidFill>
                  <a:srgbClr val="686868"/>
                </a:solidFill>
                <a:latin typeface="Arial" panose="020B0604020202020204" pitchFamily="34" charset="0"/>
                <a:ea typeface="+mn-ea"/>
                <a:cs typeface="Arial" panose="020B0604020202020204" pitchFamily="34" charset="0"/>
              </a:rPr>
              <a:t>Occupied Distance between the stalls (2023) Authors own</a:t>
            </a:r>
            <a:endParaRPr lang="en-GB" sz="11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562CBD0-4307-4293-DF97-236EFF1046C8}"/>
              </a:ext>
            </a:extLst>
          </p:cNvPr>
          <p:cNvSpPr txBox="1"/>
          <p:nvPr/>
        </p:nvSpPr>
        <p:spPr>
          <a:xfrm>
            <a:off x="8066289" y="950377"/>
            <a:ext cx="3482244" cy="316369"/>
          </a:xfrm>
          <a:prstGeom prst="rect">
            <a:avLst/>
          </a:prstGeom>
          <a:noFill/>
        </p:spPr>
        <p:txBody>
          <a:bodyPr wrap="square" rtlCol="0">
            <a:spAutoFit/>
          </a:bodyPr>
          <a:lstStyle/>
          <a:p>
            <a:pPr defTabSz="832104">
              <a:spcAft>
                <a:spcPts val="600"/>
              </a:spcAft>
            </a:pPr>
            <a:r>
              <a:rPr lang="en-GB" sz="1456" kern="1200">
                <a:solidFill>
                  <a:srgbClr val="1A1A1A"/>
                </a:solidFill>
                <a:latin typeface="Arial" panose="020B0604020202020204" pitchFamily="34" charset="0"/>
                <a:ea typeface="+mn-ea"/>
                <a:cs typeface="Arial" panose="020B0604020202020204" pitchFamily="34" charset="0"/>
              </a:rPr>
              <a:t>The distance between stalls is 560mm.</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49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1B5D076-119C-D0DE-D7A5-32CED459C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05" y="845429"/>
            <a:ext cx="3875356" cy="51671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114923C-42B6-7204-3675-55DD720A5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037" y="845429"/>
            <a:ext cx="3875356" cy="51671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B1A2ADD-C8D7-EA71-2441-4B4D27F04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969" y="845429"/>
            <a:ext cx="3875355" cy="5167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BF65D8-C375-9478-52D8-7B2173BD43D0}"/>
              </a:ext>
            </a:extLst>
          </p:cNvPr>
          <p:cNvSpPr txBox="1"/>
          <p:nvPr/>
        </p:nvSpPr>
        <p:spPr>
          <a:xfrm>
            <a:off x="8146969" y="6012570"/>
            <a:ext cx="3875355" cy="261610"/>
          </a:xfrm>
          <a:prstGeom prst="rect">
            <a:avLst/>
          </a:prstGeom>
          <a:noFill/>
        </p:spPr>
        <p:txBody>
          <a:bodyPr wrap="square" rtlCol="0">
            <a:spAutoFit/>
          </a:bodyPr>
          <a:lstStyle/>
          <a:p>
            <a:r>
              <a:rPr lang="en-GB" sz="1100" b="0" i="1" dirty="0">
                <a:solidFill>
                  <a:srgbClr val="686868"/>
                </a:solidFill>
                <a:effectLst/>
                <a:latin typeface="Arial" panose="020B0604020202020204" pitchFamily="34" charset="0"/>
                <a:cs typeface="Arial" panose="020B0604020202020204" pitchFamily="34" charset="0"/>
              </a:rPr>
              <a:t>Lockstitch machine (2023) Authors own</a:t>
            </a:r>
            <a:endParaRPr lang="en-GB" sz="11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3B6FAE9-6498-1E04-E6D5-C91FC8B52F76}"/>
              </a:ext>
            </a:extLst>
          </p:cNvPr>
          <p:cNvSpPr txBox="1"/>
          <p:nvPr/>
        </p:nvSpPr>
        <p:spPr>
          <a:xfrm>
            <a:off x="4394672" y="6012570"/>
            <a:ext cx="3644721" cy="261610"/>
          </a:xfrm>
          <a:prstGeom prst="rect">
            <a:avLst/>
          </a:prstGeom>
          <a:noFill/>
        </p:spPr>
        <p:txBody>
          <a:bodyPr wrap="square" rtlCol="0">
            <a:spAutoFit/>
          </a:bodyPr>
          <a:lstStyle/>
          <a:p>
            <a:r>
              <a:rPr lang="en-GB" sz="1100" b="0" i="1">
                <a:solidFill>
                  <a:srgbClr val="686868"/>
                </a:solidFill>
                <a:effectLst/>
                <a:latin typeface="Arial" panose="020B0604020202020204" pitchFamily="34" charset="0"/>
                <a:cs typeface="Arial" panose="020B0604020202020204" pitchFamily="34" charset="0"/>
              </a:rPr>
              <a:t>Overlocker machines (2023) Authors own</a:t>
            </a:r>
            <a:endParaRPr lang="en-GB" sz="11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45D18AB-4CF2-C6A3-5351-F7F2A7121668}"/>
              </a:ext>
            </a:extLst>
          </p:cNvPr>
          <p:cNvSpPr txBox="1"/>
          <p:nvPr/>
        </p:nvSpPr>
        <p:spPr>
          <a:xfrm>
            <a:off x="169676" y="6012570"/>
            <a:ext cx="3644721" cy="261610"/>
          </a:xfrm>
          <a:prstGeom prst="rect">
            <a:avLst/>
          </a:prstGeom>
          <a:noFill/>
        </p:spPr>
        <p:txBody>
          <a:bodyPr wrap="square" rtlCol="0">
            <a:spAutoFit/>
          </a:bodyPr>
          <a:lstStyle/>
          <a:p>
            <a:r>
              <a:rPr lang="en-GB" sz="1100" b="0" i="1" dirty="0">
                <a:solidFill>
                  <a:srgbClr val="686868"/>
                </a:solidFill>
                <a:effectLst/>
                <a:latin typeface="Arial" panose="020B0604020202020204" pitchFamily="34" charset="0"/>
                <a:cs typeface="Arial" panose="020B0604020202020204" pitchFamily="34" charset="0"/>
              </a:rPr>
              <a:t>Pattern cutting table height EB823 (2023) Authors own</a:t>
            </a:r>
            <a:endParaRPr lang="en-GB" sz="11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19EE848-1D37-8F89-D947-4FFBF7864710}"/>
              </a:ext>
            </a:extLst>
          </p:cNvPr>
          <p:cNvSpPr txBox="1"/>
          <p:nvPr/>
        </p:nvSpPr>
        <p:spPr>
          <a:xfrm>
            <a:off x="181105" y="399153"/>
            <a:ext cx="365760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Pattern tables 920mm high</a:t>
            </a:r>
          </a:p>
        </p:txBody>
      </p:sp>
    </p:spTree>
    <p:extLst>
      <p:ext uri="{BB962C8B-B14F-4D97-AF65-F5344CB8AC3E}">
        <p14:creationId xmlns:p14="http://schemas.microsoft.com/office/powerpoint/2010/main" val="352626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982F-C005-5706-ADC1-DBB4C2071C73}"/>
              </a:ext>
            </a:extLst>
          </p:cNvPr>
          <p:cNvSpPr>
            <a:spLocks noGrp="1"/>
          </p:cNvSpPr>
          <p:nvPr>
            <p:ph type="title"/>
          </p:nvPr>
        </p:nvSpPr>
        <p:spPr>
          <a:xfrm>
            <a:off x="1137034" y="609600"/>
            <a:ext cx="4784796" cy="1330840"/>
          </a:xfrm>
        </p:spPr>
        <p:txBody>
          <a:bodyPr>
            <a:normAutofit/>
          </a:bodyPr>
          <a:lstStyle/>
          <a:p>
            <a:r>
              <a:rPr lang="en-GB">
                <a:latin typeface="Arial" panose="020B0604020202020204" pitchFamily="34" charset="0"/>
                <a:cs typeface="Arial" panose="020B0604020202020204" pitchFamily="34" charset="0"/>
              </a:rPr>
              <a:t>Data analysis.</a:t>
            </a:r>
          </a:p>
        </p:txBody>
      </p:sp>
      <p:sp>
        <p:nvSpPr>
          <p:cNvPr id="3" name="Content Placeholder 2">
            <a:extLst>
              <a:ext uri="{FF2B5EF4-FFF2-40B4-BE49-F238E27FC236}">
                <a16:creationId xmlns:a16="http://schemas.microsoft.com/office/drawing/2014/main" id="{83E316C7-E1D3-723E-F76D-B73D28649C78}"/>
              </a:ext>
            </a:extLst>
          </p:cNvPr>
          <p:cNvSpPr>
            <a:spLocks noGrp="1"/>
          </p:cNvSpPr>
          <p:nvPr>
            <p:ph idx="1"/>
          </p:nvPr>
        </p:nvSpPr>
        <p:spPr>
          <a:xfrm>
            <a:off x="1137034" y="2194102"/>
            <a:ext cx="4438036" cy="3908585"/>
          </a:xfrm>
        </p:spPr>
        <p:txBody>
          <a:bodyPr>
            <a:normAutofit/>
          </a:bodyPr>
          <a:lstStyle/>
          <a:p>
            <a:pPr marL="0" indent="0">
              <a:buNone/>
            </a:pPr>
            <a:r>
              <a:rPr lang="en-GB" sz="1900" dirty="0"/>
              <a:t>I chose comparative analysis as I felt this would give me more direct answers to see how accessible the workshop was. I obtained secondary data from a research report conducted by Barham, Greenshields and Mitchell (2020) which gives average dimensions for manual and electronic wheelchairs. I conducted my own desk research to gain average measurements for wheeled mobility aids. I used this information compared to those I took during the room observation to determine how accessible the room was.</a:t>
            </a:r>
          </a:p>
        </p:txBody>
      </p:sp>
      <p:pic>
        <p:nvPicPr>
          <p:cNvPr id="6146" name="Picture 2">
            <a:extLst>
              <a:ext uri="{FF2B5EF4-FFF2-40B4-BE49-F238E27FC236}">
                <a16:creationId xmlns:a16="http://schemas.microsoft.com/office/drawing/2014/main" id="{77186C45-3BA7-20BC-B5B8-5E16A6C9B0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7020" y="2301080"/>
            <a:ext cx="6594980" cy="2291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6985D1-C4B7-4D0B-5784-03412B1A7DCE}"/>
              </a:ext>
            </a:extLst>
          </p:cNvPr>
          <p:cNvSpPr txBox="1"/>
          <p:nvPr/>
        </p:nvSpPr>
        <p:spPr>
          <a:xfrm>
            <a:off x="6182295" y="4592835"/>
            <a:ext cx="627017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Barham, Greenshields and Mitchell. Accessible Public Realm: Updating Guidance and Further Research Technical Annex 2: A review of the dimensions of wheeled mobility </a:t>
            </a:r>
            <a:r>
              <a:rPr lang="en-GB" dirty="0"/>
              <a:t>aids </a:t>
            </a:r>
            <a:r>
              <a:rPr lang="en-GB" dirty="0">
                <a:latin typeface="Arial" panose="020B0604020202020204" pitchFamily="34" charset="0"/>
                <a:cs typeface="Arial" panose="020B0604020202020204" pitchFamily="34" charset="0"/>
              </a:rPr>
              <a:t>2020: 18</a:t>
            </a:r>
          </a:p>
        </p:txBody>
      </p:sp>
    </p:spTree>
    <p:extLst>
      <p:ext uri="{BB962C8B-B14F-4D97-AF65-F5344CB8AC3E}">
        <p14:creationId xmlns:p14="http://schemas.microsoft.com/office/powerpoint/2010/main" val="2403176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1307</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Merriweather</vt:lpstr>
      <vt:lpstr>Office Theme</vt:lpstr>
      <vt:lpstr>PG Cert Action Research Project Sarah Masters Specialist Technician Costume for Performance London College of Fashion. </vt:lpstr>
      <vt:lpstr>Identifying barriers: What are the contributing factors on the BA and MA costume courses that prevent students with physical disabilities/mobility impairments from applying or succeeding on the course?  Identifying barriers: What are the contributing factors on the BA and MA costume courses that prevent students with mobility disabilities from applying or succeeding on the course? </vt:lpstr>
      <vt:lpstr>Positionality</vt:lpstr>
      <vt:lpstr>Rationale</vt:lpstr>
      <vt:lpstr>Research methods and Intervention.</vt:lpstr>
      <vt:lpstr>Room Observation – My intervention</vt:lpstr>
      <vt:lpstr>PowerPoint Presentation</vt:lpstr>
      <vt:lpstr>PowerPoint Presentation</vt:lpstr>
      <vt:lpstr>Data analysis.</vt:lpstr>
      <vt:lpstr>PowerPoint Presentation</vt:lpstr>
      <vt:lpstr>PowerPoint Presentation</vt:lpstr>
      <vt:lpstr>PowerPoint Presentation</vt:lpstr>
      <vt:lpstr>Conclusions of room observation: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 Cert Action Research Project Sarah Masters Specialist Technician Costume for Performance London College of Fashion. </dc:title>
  <dc:creator>Sarah Masters</dc:creator>
  <cp:lastModifiedBy>Sarah Masters</cp:lastModifiedBy>
  <cp:revision>1</cp:revision>
  <dcterms:created xsi:type="dcterms:W3CDTF">2024-01-30T18:31:36Z</dcterms:created>
  <dcterms:modified xsi:type="dcterms:W3CDTF">2024-01-30T18:36:19Z</dcterms:modified>
</cp:coreProperties>
</file>