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2" r:id="rId2"/>
    <p:sldId id="273" r:id="rId3"/>
    <p:sldId id="274" r:id="rId4"/>
    <p:sldId id="275" r:id="rId5"/>
    <p:sldId id="276" r:id="rId6"/>
    <p:sldId id="277" r:id="rId7"/>
    <p:sldId id="281" r:id="rId8"/>
    <p:sldId id="269" r:id="rId9"/>
    <p:sldId id="270" r:id="rId10"/>
    <p:sldId id="279"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8E9E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h Masters" userId="cc846b30bb7c7eed" providerId="LiveId" clId="{90020EF8-A522-4C6B-9536-E71A61D36F5E}"/>
    <pc:docChg chg="custSel modSld">
      <pc:chgData name="Sarah Masters" userId="cc846b30bb7c7eed" providerId="LiveId" clId="{90020EF8-A522-4C6B-9536-E71A61D36F5E}" dt="2024-01-30T18:40:59.071" v="3" actId="1076"/>
      <pc:docMkLst>
        <pc:docMk/>
      </pc:docMkLst>
      <pc:sldChg chg="addSp delSp modSp mod delAnim">
        <pc:chgData name="Sarah Masters" userId="cc846b30bb7c7eed" providerId="LiveId" clId="{90020EF8-A522-4C6B-9536-E71A61D36F5E}" dt="2024-01-30T18:40:59.071" v="3" actId="1076"/>
        <pc:sldMkLst>
          <pc:docMk/>
          <pc:sldMk cId="3784688192" sldId="277"/>
        </pc:sldMkLst>
        <pc:picChg chg="add mod">
          <ac:chgData name="Sarah Masters" userId="cc846b30bb7c7eed" providerId="LiveId" clId="{90020EF8-A522-4C6B-9536-E71A61D36F5E}" dt="2024-01-30T18:40:59.071" v="3" actId="1076"/>
          <ac:picMkLst>
            <pc:docMk/>
            <pc:sldMk cId="3784688192" sldId="277"/>
            <ac:picMk id="3" creationId="{2A70956F-D22A-5747-FF4B-29C944E78806}"/>
          </ac:picMkLst>
        </pc:picChg>
        <pc:picChg chg="del">
          <ac:chgData name="Sarah Masters" userId="cc846b30bb7c7eed" providerId="LiveId" clId="{90020EF8-A522-4C6B-9536-E71A61D36F5E}" dt="2024-01-30T18:40:34.075" v="0" actId="478"/>
          <ac:picMkLst>
            <pc:docMk/>
            <pc:sldMk cId="3784688192" sldId="277"/>
            <ac:picMk id="7" creationId="{309BEE02-3002-E1E4-5AED-2AF756B3F654}"/>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0872CD-69D7-2655-32E9-0668A8E8399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BBAB1E96-E5BD-5A18-8E63-5F0240FC2E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A00A94F-5FC5-6421-5E0D-59E5F6BB9B49}"/>
              </a:ext>
            </a:extLst>
          </p:cNvPr>
          <p:cNvSpPr>
            <a:spLocks noGrp="1"/>
          </p:cNvSpPr>
          <p:nvPr>
            <p:ph type="dt" sz="half" idx="10"/>
          </p:nvPr>
        </p:nvSpPr>
        <p:spPr/>
        <p:txBody>
          <a:bodyPr/>
          <a:lstStyle/>
          <a:p>
            <a:fld id="{CC6F19A2-0DD7-4F16-9747-28566356CBE8}" type="datetimeFigureOut">
              <a:rPr lang="en-GB" smtClean="0"/>
              <a:t>30/01/2024</a:t>
            </a:fld>
            <a:endParaRPr lang="en-GB"/>
          </a:p>
        </p:txBody>
      </p:sp>
      <p:sp>
        <p:nvSpPr>
          <p:cNvPr id="5" name="Footer Placeholder 4">
            <a:extLst>
              <a:ext uri="{FF2B5EF4-FFF2-40B4-BE49-F238E27FC236}">
                <a16:creationId xmlns:a16="http://schemas.microsoft.com/office/drawing/2014/main" id="{FB2BEB67-5EF5-61A7-131C-877F9D502E4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22559EB-D48D-2766-73EF-76DC51C2F0C9}"/>
              </a:ext>
            </a:extLst>
          </p:cNvPr>
          <p:cNvSpPr>
            <a:spLocks noGrp="1"/>
          </p:cNvSpPr>
          <p:nvPr>
            <p:ph type="sldNum" sz="quarter" idx="12"/>
          </p:nvPr>
        </p:nvSpPr>
        <p:spPr/>
        <p:txBody>
          <a:bodyPr/>
          <a:lstStyle/>
          <a:p>
            <a:fld id="{D9DCF98A-91BB-43E9-AFD9-85286FD2EA83}" type="slidenum">
              <a:rPr lang="en-GB" smtClean="0"/>
              <a:t>‹#›</a:t>
            </a:fld>
            <a:endParaRPr lang="en-GB"/>
          </a:p>
        </p:txBody>
      </p:sp>
    </p:spTree>
    <p:extLst>
      <p:ext uri="{BB962C8B-B14F-4D97-AF65-F5344CB8AC3E}">
        <p14:creationId xmlns:p14="http://schemas.microsoft.com/office/powerpoint/2010/main" val="12712409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0FFB3-6910-978A-4E9D-6C6E62D13FA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8E80259-9A7A-434D-2587-8483996F568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A72B8B1-7284-8D80-1111-F81016A919C9}"/>
              </a:ext>
            </a:extLst>
          </p:cNvPr>
          <p:cNvSpPr>
            <a:spLocks noGrp="1"/>
          </p:cNvSpPr>
          <p:nvPr>
            <p:ph type="dt" sz="half" idx="10"/>
          </p:nvPr>
        </p:nvSpPr>
        <p:spPr/>
        <p:txBody>
          <a:bodyPr/>
          <a:lstStyle/>
          <a:p>
            <a:fld id="{CC6F19A2-0DD7-4F16-9747-28566356CBE8}" type="datetimeFigureOut">
              <a:rPr lang="en-GB" smtClean="0"/>
              <a:t>30/01/2024</a:t>
            </a:fld>
            <a:endParaRPr lang="en-GB"/>
          </a:p>
        </p:txBody>
      </p:sp>
      <p:sp>
        <p:nvSpPr>
          <p:cNvPr id="5" name="Footer Placeholder 4">
            <a:extLst>
              <a:ext uri="{FF2B5EF4-FFF2-40B4-BE49-F238E27FC236}">
                <a16:creationId xmlns:a16="http://schemas.microsoft.com/office/drawing/2014/main" id="{5AAE53D0-C141-9AEE-96AB-094BC5BFFF1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8210401-8E64-E1F5-33F3-9936E1F67EEE}"/>
              </a:ext>
            </a:extLst>
          </p:cNvPr>
          <p:cNvSpPr>
            <a:spLocks noGrp="1"/>
          </p:cNvSpPr>
          <p:nvPr>
            <p:ph type="sldNum" sz="quarter" idx="12"/>
          </p:nvPr>
        </p:nvSpPr>
        <p:spPr/>
        <p:txBody>
          <a:bodyPr/>
          <a:lstStyle/>
          <a:p>
            <a:fld id="{D9DCF98A-91BB-43E9-AFD9-85286FD2EA83}" type="slidenum">
              <a:rPr lang="en-GB" smtClean="0"/>
              <a:t>‹#›</a:t>
            </a:fld>
            <a:endParaRPr lang="en-GB"/>
          </a:p>
        </p:txBody>
      </p:sp>
    </p:spTree>
    <p:extLst>
      <p:ext uri="{BB962C8B-B14F-4D97-AF65-F5344CB8AC3E}">
        <p14:creationId xmlns:p14="http://schemas.microsoft.com/office/powerpoint/2010/main" val="11415938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24452AF-9D68-AD25-1C21-2EAD8D4641F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219FBDB-8D68-263F-943B-2E08CF4B2DB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58D9DE7-1317-CC3B-5D24-D345F3C4143C}"/>
              </a:ext>
            </a:extLst>
          </p:cNvPr>
          <p:cNvSpPr>
            <a:spLocks noGrp="1"/>
          </p:cNvSpPr>
          <p:nvPr>
            <p:ph type="dt" sz="half" idx="10"/>
          </p:nvPr>
        </p:nvSpPr>
        <p:spPr/>
        <p:txBody>
          <a:bodyPr/>
          <a:lstStyle/>
          <a:p>
            <a:fld id="{CC6F19A2-0DD7-4F16-9747-28566356CBE8}" type="datetimeFigureOut">
              <a:rPr lang="en-GB" smtClean="0"/>
              <a:t>30/01/2024</a:t>
            </a:fld>
            <a:endParaRPr lang="en-GB"/>
          </a:p>
        </p:txBody>
      </p:sp>
      <p:sp>
        <p:nvSpPr>
          <p:cNvPr id="5" name="Footer Placeholder 4">
            <a:extLst>
              <a:ext uri="{FF2B5EF4-FFF2-40B4-BE49-F238E27FC236}">
                <a16:creationId xmlns:a16="http://schemas.microsoft.com/office/drawing/2014/main" id="{06F00435-8950-A86A-A83A-FCF40EAA2C6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F73FB25-D713-B1D5-8584-7E407F54BEC2}"/>
              </a:ext>
            </a:extLst>
          </p:cNvPr>
          <p:cNvSpPr>
            <a:spLocks noGrp="1"/>
          </p:cNvSpPr>
          <p:nvPr>
            <p:ph type="sldNum" sz="quarter" idx="12"/>
          </p:nvPr>
        </p:nvSpPr>
        <p:spPr/>
        <p:txBody>
          <a:bodyPr/>
          <a:lstStyle/>
          <a:p>
            <a:fld id="{D9DCF98A-91BB-43E9-AFD9-85286FD2EA83}" type="slidenum">
              <a:rPr lang="en-GB" smtClean="0"/>
              <a:t>‹#›</a:t>
            </a:fld>
            <a:endParaRPr lang="en-GB"/>
          </a:p>
        </p:txBody>
      </p:sp>
    </p:spTree>
    <p:extLst>
      <p:ext uri="{BB962C8B-B14F-4D97-AF65-F5344CB8AC3E}">
        <p14:creationId xmlns:p14="http://schemas.microsoft.com/office/powerpoint/2010/main" val="21994640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4523C9-31BA-AFFB-946E-A46E182AB1B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63357B4-8A0A-FA30-E439-341DE3A5C6D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8B45F18-A4D6-3E97-0CF2-0204CD7A688D}"/>
              </a:ext>
            </a:extLst>
          </p:cNvPr>
          <p:cNvSpPr>
            <a:spLocks noGrp="1"/>
          </p:cNvSpPr>
          <p:nvPr>
            <p:ph type="dt" sz="half" idx="10"/>
          </p:nvPr>
        </p:nvSpPr>
        <p:spPr/>
        <p:txBody>
          <a:bodyPr/>
          <a:lstStyle/>
          <a:p>
            <a:fld id="{CC6F19A2-0DD7-4F16-9747-28566356CBE8}" type="datetimeFigureOut">
              <a:rPr lang="en-GB" smtClean="0"/>
              <a:t>30/01/2024</a:t>
            </a:fld>
            <a:endParaRPr lang="en-GB"/>
          </a:p>
        </p:txBody>
      </p:sp>
      <p:sp>
        <p:nvSpPr>
          <p:cNvPr id="5" name="Footer Placeholder 4">
            <a:extLst>
              <a:ext uri="{FF2B5EF4-FFF2-40B4-BE49-F238E27FC236}">
                <a16:creationId xmlns:a16="http://schemas.microsoft.com/office/drawing/2014/main" id="{9D02D852-87EF-CC85-BE9C-FF6C40B59B3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F011585-E02E-F300-E768-50C857814F34}"/>
              </a:ext>
            </a:extLst>
          </p:cNvPr>
          <p:cNvSpPr>
            <a:spLocks noGrp="1"/>
          </p:cNvSpPr>
          <p:nvPr>
            <p:ph type="sldNum" sz="quarter" idx="12"/>
          </p:nvPr>
        </p:nvSpPr>
        <p:spPr/>
        <p:txBody>
          <a:bodyPr/>
          <a:lstStyle/>
          <a:p>
            <a:fld id="{D9DCF98A-91BB-43E9-AFD9-85286FD2EA83}" type="slidenum">
              <a:rPr lang="en-GB" smtClean="0"/>
              <a:t>‹#›</a:t>
            </a:fld>
            <a:endParaRPr lang="en-GB"/>
          </a:p>
        </p:txBody>
      </p:sp>
    </p:spTree>
    <p:extLst>
      <p:ext uri="{BB962C8B-B14F-4D97-AF65-F5344CB8AC3E}">
        <p14:creationId xmlns:p14="http://schemas.microsoft.com/office/powerpoint/2010/main" val="28320699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0AE0E-E010-DD08-3458-F256BABF06D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F48925D-B518-E24B-5AEE-C20C3AC4711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CC7067C-02F8-306A-5374-E6180A0F5710}"/>
              </a:ext>
            </a:extLst>
          </p:cNvPr>
          <p:cNvSpPr>
            <a:spLocks noGrp="1"/>
          </p:cNvSpPr>
          <p:nvPr>
            <p:ph type="dt" sz="half" idx="10"/>
          </p:nvPr>
        </p:nvSpPr>
        <p:spPr/>
        <p:txBody>
          <a:bodyPr/>
          <a:lstStyle/>
          <a:p>
            <a:fld id="{CC6F19A2-0DD7-4F16-9747-28566356CBE8}" type="datetimeFigureOut">
              <a:rPr lang="en-GB" smtClean="0"/>
              <a:t>30/01/2024</a:t>
            </a:fld>
            <a:endParaRPr lang="en-GB"/>
          </a:p>
        </p:txBody>
      </p:sp>
      <p:sp>
        <p:nvSpPr>
          <p:cNvPr id="5" name="Footer Placeholder 4">
            <a:extLst>
              <a:ext uri="{FF2B5EF4-FFF2-40B4-BE49-F238E27FC236}">
                <a16:creationId xmlns:a16="http://schemas.microsoft.com/office/drawing/2014/main" id="{84CC7B86-EC19-C04F-4643-656F87217C1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CEB9727-D19C-6D7A-B84D-B452B55B8BE8}"/>
              </a:ext>
            </a:extLst>
          </p:cNvPr>
          <p:cNvSpPr>
            <a:spLocks noGrp="1"/>
          </p:cNvSpPr>
          <p:nvPr>
            <p:ph type="sldNum" sz="quarter" idx="12"/>
          </p:nvPr>
        </p:nvSpPr>
        <p:spPr/>
        <p:txBody>
          <a:bodyPr/>
          <a:lstStyle/>
          <a:p>
            <a:fld id="{D9DCF98A-91BB-43E9-AFD9-85286FD2EA83}" type="slidenum">
              <a:rPr lang="en-GB" smtClean="0"/>
              <a:t>‹#›</a:t>
            </a:fld>
            <a:endParaRPr lang="en-GB"/>
          </a:p>
        </p:txBody>
      </p:sp>
    </p:spTree>
    <p:extLst>
      <p:ext uri="{BB962C8B-B14F-4D97-AF65-F5344CB8AC3E}">
        <p14:creationId xmlns:p14="http://schemas.microsoft.com/office/powerpoint/2010/main" val="6911551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7D79EA-8826-794A-FA59-E6841A7E699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F9F9882-39A5-FDFF-DC73-0773865AA25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9D1E3B6-5D96-F9CC-4212-7A67C48B22D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30DC623-BE64-FCD2-D434-65969C9453CA}"/>
              </a:ext>
            </a:extLst>
          </p:cNvPr>
          <p:cNvSpPr>
            <a:spLocks noGrp="1"/>
          </p:cNvSpPr>
          <p:nvPr>
            <p:ph type="dt" sz="half" idx="10"/>
          </p:nvPr>
        </p:nvSpPr>
        <p:spPr/>
        <p:txBody>
          <a:bodyPr/>
          <a:lstStyle/>
          <a:p>
            <a:fld id="{CC6F19A2-0DD7-4F16-9747-28566356CBE8}" type="datetimeFigureOut">
              <a:rPr lang="en-GB" smtClean="0"/>
              <a:t>30/01/2024</a:t>
            </a:fld>
            <a:endParaRPr lang="en-GB"/>
          </a:p>
        </p:txBody>
      </p:sp>
      <p:sp>
        <p:nvSpPr>
          <p:cNvPr id="6" name="Footer Placeholder 5">
            <a:extLst>
              <a:ext uri="{FF2B5EF4-FFF2-40B4-BE49-F238E27FC236}">
                <a16:creationId xmlns:a16="http://schemas.microsoft.com/office/drawing/2014/main" id="{9077C0D3-373D-F194-14AF-A0DBBF3BC81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47864AF-9478-1F45-2892-72D0F8A0BE11}"/>
              </a:ext>
            </a:extLst>
          </p:cNvPr>
          <p:cNvSpPr>
            <a:spLocks noGrp="1"/>
          </p:cNvSpPr>
          <p:nvPr>
            <p:ph type="sldNum" sz="quarter" idx="12"/>
          </p:nvPr>
        </p:nvSpPr>
        <p:spPr/>
        <p:txBody>
          <a:bodyPr/>
          <a:lstStyle/>
          <a:p>
            <a:fld id="{D9DCF98A-91BB-43E9-AFD9-85286FD2EA83}" type="slidenum">
              <a:rPr lang="en-GB" smtClean="0"/>
              <a:t>‹#›</a:t>
            </a:fld>
            <a:endParaRPr lang="en-GB"/>
          </a:p>
        </p:txBody>
      </p:sp>
    </p:spTree>
    <p:extLst>
      <p:ext uri="{BB962C8B-B14F-4D97-AF65-F5344CB8AC3E}">
        <p14:creationId xmlns:p14="http://schemas.microsoft.com/office/powerpoint/2010/main" val="178083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32593-B0D8-C326-2671-8D2E38FEE74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C4493A2-411B-5C8B-4EB9-378397F8982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5B350C2-E171-CD49-D42A-A73BF513869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3672F58-A079-F02E-E9DA-628D7E5C7A4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D5A7B71-39BA-A437-F596-84A13856B50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EB4FAA8-2F52-5F0B-78D8-B8FAAB61B1ED}"/>
              </a:ext>
            </a:extLst>
          </p:cNvPr>
          <p:cNvSpPr>
            <a:spLocks noGrp="1"/>
          </p:cNvSpPr>
          <p:nvPr>
            <p:ph type="dt" sz="half" idx="10"/>
          </p:nvPr>
        </p:nvSpPr>
        <p:spPr/>
        <p:txBody>
          <a:bodyPr/>
          <a:lstStyle/>
          <a:p>
            <a:fld id="{CC6F19A2-0DD7-4F16-9747-28566356CBE8}" type="datetimeFigureOut">
              <a:rPr lang="en-GB" smtClean="0"/>
              <a:t>30/01/2024</a:t>
            </a:fld>
            <a:endParaRPr lang="en-GB"/>
          </a:p>
        </p:txBody>
      </p:sp>
      <p:sp>
        <p:nvSpPr>
          <p:cNvPr id="8" name="Footer Placeholder 7">
            <a:extLst>
              <a:ext uri="{FF2B5EF4-FFF2-40B4-BE49-F238E27FC236}">
                <a16:creationId xmlns:a16="http://schemas.microsoft.com/office/drawing/2014/main" id="{A5A4D98F-5ABF-D5CC-3F61-17F4D205A9B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9C4FDA0-23D5-9F6E-80A0-2A42108C71D9}"/>
              </a:ext>
            </a:extLst>
          </p:cNvPr>
          <p:cNvSpPr>
            <a:spLocks noGrp="1"/>
          </p:cNvSpPr>
          <p:nvPr>
            <p:ph type="sldNum" sz="quarter" idx="12"/>
          </p:nvPr>
        </p:nvSpPr>
        <p:spPr/>
        <p:txBody>
          <a:bodyPr/>
          <a:lstStyle/>
          <a:p>
            <a:fld id="{D9DCF98A-91BB-43E9-AFD9-85286FD2EA83}" type="slidenum">
              <a:rPr lang="en-GB" smtClean="0"/>
              <a:t>‹#›</a:t>
            </a:fld>
            <a:endParaRPr lang="en-GB"/>
          </a:p>
        </p:txBody>
      </p:sp>
    </p:spTree>
    <p:extLst>
      <p:ext uri="{BB962C8B-B14F-4D97-AF65-F5344CB8AC3E}">
        <p14:creationId xmlns:p14="http://schemas.microsoft.com/office/powerpoint/2010/main" val="15803899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31B1F-5BA9-D7D9-3384-715C1FB52C2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3A0DBF9-4E21-C04A-2EF4-05CB9F6C6BA8}"/>
              </a:ext>
            </a:extLst>
          </p:cNvPr>
          <p:cNvSpPr>
            <a:spLocks noGrp="1"/>
          </p:cNvSpPr>
          <p:nvPr>
            <p:ph type="dt" sz="half" idx="10"/>
          </p:nvPr>
        </p:nvSpPr>
        <p:spPr/>
        <p:txBody>
          <a:bodyPr/>
          <a:lstStyle/>
          <a:p>
            <a:fld id="{CC6F19A2-0DD7-4F16-9747-28566356CBE8}" type="datetimeFigureOut">
              <a:rPr lang="en-GB" smtClean="0"/>
              <a:t>30/01/2024</a:t>
            </a:fld>
            <a:endParaRPr lang="en-GB"/>
          </a:p>
        </p:txBody>
      </p:sp>
      <p:sp>
        <p:nvSpPr>
          <p:cNvPr id="4" name="Footer Placeholder 3">
            <a:extLst>
              <a:ext uri="{FF2B5EF4-FFF2-40B4-BE49-F238E27FC236}">
                <a16:creationId xmlns:a16="http://schemas.microsoft.com/office/drawing/2014/main" id="{ED984BC5-2B54-C86F-F033-A4EEE33994A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AC652AB-06B5-2E6F-805A-2D53355ED9F1}"/>
              </a:ext>
            </a:extLst>
          </p:cNvPr>
          <p:cNvSpPr>
            <a:spLocks noGrp="1"/>
          </p:cNvSpPr>
          <p:nvPr>
            <p:ph type="sldNum" sz="quarter" idx="12"/>
          </p:nvPr>
        </p:nvSpPr>
        <p:spPr/>
        <p:txBody>
          <a:bodyPr/>
          <a:lstStyle/>
          <a:p>
            <a:fld id="{D9DCF98A-91BB-43E9-AFD9-85286FD2EA83}" type="slidenum">
              <a:rPr lang="en-GB" smtClean="0"/>
              <a:t>‹#›</a:t>
            </a:fld>
            <a:endParaRPr lang="en-GB"/>
          </a:p>
        </p:txBody>
      </p:sp>
    </p:spTree>
    <p:extLst>
      <p:ext uri="{BB962C8B-B14F-4D97-AF65-F5344CB8AC3E}">
        <p14:creationId xmlns:p14="http://schemas.microsoft.com/office/powerpoint/2010/main" val="888522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853A0A1-F400-1A55-9E84-90102FE912B6}"/>
              </a:ext>
            </a:extLst>
          </p:cNvPr>
          <p:cNvSpPr>
            <a:spLocks noGrp="1"/>
          </p:cNvSpPr>
          <p:nvPr>
            <p:ph type="dt" sz="half" idx="10"/>
          </p:nvPr>
        </p:nvSpPr>
        <p:spPr/>
        <p:txBody>
          <a:bodyPr/>
          <a:lstStyle/>
          <a:p>
            <a:fld id="{CC6F19A2-0DD7-4F16-9747-28566356CBE8}" type="datetimeFigureOut">
              <a:rPr lang="en-GB" smtClean="0"/>
              <a:t>30/01/2024</a:t>
            </a:fld>
            <a:endParaRPr lang="en-GB"/>
          </a:p>
        </p:txBody>
      </p:sp>
      <p:sp>
        <p:nvSpPr>
          <p:cNvPr id="3" name="Footer Placeholder 2">
            <a:extLst>
              <a:ext uri="{FF2B5EF4-FFF2-40B4-BE49-F238E27FC236}">
                <a16:creationId xmlns:a16="http://schemas.microsoft.com/office/drawing/2014/main" id="{340B3832-F19D-BFBF-CC93-6ABAB5688F3E}"/>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3AB886F-18A3-E2B9-9C95-E3BE8F953D56}"/>
              </a:ext>
            </a:extLst>
          </p:cNvPr>
          <p:cNvSpPr>
            <a:spLocks noGrp="1"/>
          </p:cNvSpPr>
          <p:nvPr>
            <p:ph type="sldNum" sz="quarter" idx="12"/>
          </p:nvPr>
        </p:nvSpPr>
        <p:spPr/>
        <p:txBody>
          <a:bodyPr/>
          <a:lstStyle/>
          <a:p>
            <a:fld id="{D9DCF98A-91BB-43E9-AFD9-85286FD2EA83}" type="slidenum">
              <a:rPr lang="en-GB" smtClean="0"/>
              <a:t>‹#›</a:t>
            </a:fld>
            <a:endParaRPr lang="en-GB"/>
          </a:p>
        </p:txBody>
      </p:sp>
    </p:spTree>
    <p:extLst>
      <p:ext uri="{BB962C8B-B14F-4D97-AF65-F5344CB8AC3E}">
        <p14:creationId xmlns:p14="http://schemas.microsoft.com/office/powerpoint/2010/main" val="17251386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3E0D9C-C06F-7528-DFB9-6A242DECE15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8F4539F-0402-3934-5C2F-55D06A1CAD6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7A4AC96-9443-4955-566E-8A8DBAC354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27C8F84-A8E3-7D15-C376-3BD205A7FF8C}"/>
              </a:ext>
            </a:extLst>
          </p:cNvPr>
          <p:cNvSpPr>
            <a:spLocks noGrp="1"/>
          </p:cNvSpPr>
          <p:nvPr>
            <p:ph type="dt" sz="half" idx="10"/>
          </p:nvPr>
        </p:nvSpPr>
        <p:spPr/>
        <p:txBody>
          <a:bodyPr/>
          <a:lstStyle/>
          <a:p>
            <a:fld id="{CC6F19A2-0DD7-4F16-9747-28566356CBE8}" type="datetimeFigureOut">
              <a:rPr lang="en-GB" smtClean="0"/>
              <a:t>30/01/2024</a:t>
            </a:fld>
            <a:endParaRPr lang="en-GB"/>
          </a:p>
        </p:txBody>
      </p:sp>
      <p:sp>
        <p:nvSpPr>
          <p:cNvPr id="6" name="Footer Placeholder 5">
            <a:extLst>
              <a:ext uri="{FF2B5EF4-FFF2-40B4-BE49-F238E27FC236}">
                <a16:creationId xmlns:a16="http://schemas.microsoft.com/office/drawing/2014/main" id="{1FA5958C-EAEB-F6EE-60A1-2273493EE73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BC87EA0-A9B3-14F1-3290-10854CB2C470}"/>
              </a:ext>
            </a:extLst>
          </p:cNvPr>
          <p:cNvSpPr>
            <a:spLocks noGrp="1"/>
          </p:cNvSpPr>
          <p:nvPr>
            <p:ph type="sldNum" sz="quarter" idx="12"/>
          </p:nvPr>
        </p:nvSpPr>
        <p:spPr/>
        <p:txBody>
          <a:bodyPr/>
          <a:lstStyle/>
          <a:p>
            <a:fld id="{D9DCF98A-91BB-43E9-AFD9-85286FD2EA83}" type="slidenum">
              <a:rPr lang="en-GB" smtClean="0"/>
              <a:t>‹#›</a:t>
            </a:fld>
            <a:endParaRPr lang="en-GB"/>
          </a:p>
        </p:txBody>
      </p:sp>
    </p:spTree>
    <p:extLst>
      <p:ext uri="{BB962C8B-B14F-4D97-AF65-F5344CB8AC3E}">
        <p14:creationId xmlns:p14="http://schemas.microsoft.com/office/powerpoint/2010/main" val="33674006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4CF87C-FF1E-B068-B5D2-25D4800B1C2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41E3215-C47E-35D6-F6A9-93BF36751D4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6C61930-BA78-2AC7-989B-314ED8D704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753F10C-786F-0FB5-A167-7785E85DD3A1}"/>
              </a:ext>
            </a:extLst>
          </p:cNvPr>
          <p:cNvSpPr>
            <a:spLocks noGrp="1"/>
          </p:cNvSpPr>
          <p:nvPr>
            <p:ph type="dt" sz="half" idx="10"/>
          </p:nvPr>
        </p:nvSpPr>
        <p:spPr/>
        <p:txBody>
          <a:bodyPr/>
          <a:lstStyle/>
          <a:p>
            <a:fld id="{CC6F19A2-0DD7-4F16-9747-28566356CBE8}" type="datetimeFigureOut">
              <a:rPr lang="en-GB" smtClean="0"/>
              <a:t>30/01/2024</a:t>
            </a:fld>
            <a:endParaRPr lang="en-GB"/>
          </a:p>
        </p:txBody>
      </p:sp>
      <p:sp>
        <p:nvSpPr>
          <p:cNvPr id="6" name="Footer Placeholder 5">
            <a:extLst>
              <a:ext uri="{FF2B5EF4-FFF2-40B4-BE49-F238E27FC236}">
                <a16:creationId xmlns:a16="http://schemas.microsoft.com/office/drawing/2014/main" id="{671D0089-1DB0-E552-9053-5F884459C09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CED217E-6FDE-5D8B-6BC7-EA9CB770597D}"/>
              </a:ext>
            </a:extLst>
          </p:cNvPr>
          <p:cNvSpPr>
            <a:spLocks noGrp="1"/>
          </p:cNvSpPr>
          <p:nvPr>
            <p:ph type="sldNum" sz="quarter" idx="12"/>
          </p:nvPr>
        </p:nvSpPr>
        <p:spPr/>
        <p:txBody>
          <a:bodyPr/>
          <a:lstStyle/>
          <a:p>
            <a:fld id="{D9DCF98A-91BB-43E9-AFD9-85286FD2EA83}" type="slidenum">
              <a:rPr lang="en-GB" smtClean="0"/>
              <a:t>‹#›</a:t>
            </a:fld>
            <a:endParaRPr lang="en-GB"/>
          </a:p>
        </p:txBody>
      </p:sp>
    </p:spTree>
    <p:extLst>
      <p:ext uri="{BB962C8B-B14F-4D97-AF65-F5344CB8AC3E}">
        <p14:creationId xmlns:p14="http://schemas.microsoft.com/office/powerpoint/2010/main" val="27163731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8E9E3"/>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63DA7BE-4260-96CE-CE90-B5C9B9761CC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61B79B7-E8C0-B23A-23C8-F256B231AE4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83936EC-7056-C425-E3A9-40C2C34F2C2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6F19A2-0DD7-4F16-9747-28566356CBE8}" type="datetimeFigureOut">
              <a:rPr lang="en-GB" smtClean="0"/>
              <a:t>30/01/2024</a:t>
            </a:fld>
            <a:endParaRPr lang="en-GB"/>
          </a:p>
        </p:txBody>
      </p:sp>
      <p:sp>
        <p:nvSpPr>
          <p:cNvPr id="5" name="Footer Placeholder 4">
            <a:extLst>
              <a:ext uri="{FF2B5EF4-FFF2-40B4-BE49-F238E27FC236}">
                <a16:creationId xmlns:a16="http://schemas.microsoft.com/office/drawing/2014/main" id="{96BD5831-3C29-8FDD-912C-11CD0140BC8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1CAE7B9-DC43-2DB7-9463-F066B4F1B82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DCF98A-91BB-43E9-AFD9-85286FD2EA83}" type="slidenum">
              <a:rPr lang="en-GB" smtClean="0"/>
              <a:t>‹#›</a:t>
            </a:fld>
            <a:endParaRPr lang="en-GB"/>
          </a:p>
        </p:txBody>
      </p:sp>
    </p:spTree>
    <p:extLst>
      <p:ext uri="{BB962C8B-B14F-4D97-AF65-F5344CB8AC3E}">
        <p14:creationId xmlns:p14="http://schemas.microsoft.com/office/powerpoint/2010/main" val="12587759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www.arts.ac.uk/colleges/london-college-of-fashion/about-lcf/lcfs-move" TargetMode="External"/><Relationship Id="rId2" Type="http://schemas.openxmlformats.org/officeDocument/2006/relationships/hyperlink" Target="https://www.rapidramp.co.uk/product-news/the-correct-wheelchair-door-width"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sarahmasters.myblog.arts.ac.uk/2024/01/08/interview-with-the-performance-disability-advisor/" TargetMode="Externa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sarahmasters.myblog.arts.ac.uk/"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sarahmasters.myblog.arts.ac.uk/2024/01/19/feedback-from-costume-technicians/" TargetMode="Externa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hyperlink" Target="https://www.researchgate.net/profile/Rob-Imrie/publication/23538979_Disability_and_Discourses_of_Mobility_and_Movement/links/5f113a484585151299a1353d/Disability-and-Discourses-of-Mobility-and-Movement.pdf" TargetMode="External"/><Relationship Id="rId2" Type="http://schemas.openxmlformats.org/officeDocument/2006/relationships/hyperlink" Target="https://assets.publishing.service.gov.uk/media/5e4d412986650c10e4580eb5/accessible-public-realm-annex-2-review-of-the-dimensions-of-wheeled-mobility-aids.pdf" TargetMode="External"/><Relationship Id="rId1" Type="http://schemas.openxmlformats.org/officeDocument/2006/relationships/slideLayout" Target="../slideLayouts/slideLayout2.xml"/><Relationship Id="rId6" Type="http://schemas.openxmlformats.org/officeDocument/2006/relationships/hyperlink" Target="https://academic.admin.ox.ac.uk/anticipatory-duty" TargetMode="External"/><Relationship Id="rId5" Type="http://schemas.openxmlformats.org/officeDocument/2006/relationships/hyperlink" Target="https://www.arts.ac.uk/?a=389423" TargetMode="External"/><Relationship Id="rId4" Type="http://schemas.openxmlformats.org/officeDocument/2006/relationships/hyperlink" Target="https://www.tandfonline.com/doi/abs/10.1080/09687599925966?casa_token=Xyd9BpWbGqgAAAAA:wpURH6fUO638TrHaL4W5T7Cshjqq0TcGI0ahntBrN3BvPtxjx6_J_EKi2ISuWQR-aWReop_Lt3FcWg"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80F09-6535-2B6A-BB97-4793737443E8}"/>
              </a:ext>
            </a:extLst>
          </p:cNvPr>
          <p:cNvSpPr>
            <a:spLocks noGrp="1"/>
          </p:cNvSpPr>
          <p:nvPr>
            <p:ph type="title"/>
          </p:nvPr>
        </p:nvSpPr>
        <p:spPr>
          <a:xfrm>
            <a:off x="389965" y="312270"/>
            <a:ext cx="9112624" cy="737534"/>
          </a:xfrm>
        </p:spPr>
        <p:txBody>
          <a:bodyPr>
            <a:normAutofit/>
          </a:bodyPr>
          <a:lstStyle/>
          <a:p>
            <a:r>
              <a:rPr lang="en-GB" sz="2400" dirty="0">
                <a:latin typeface="Arial" panose="020B0604020202020204" pitchFamily="34" charset="0"/>
                <a:cs typeface="Arial" panose="020B0604020202020204" pitchFamily="34" charset="0"/>
              </a:rPr>
              <a:t>Interview with the Performance disability advisor.</a:t>
            </a:r>
          </a:p>
        </p:txBody>
      </p:sp>
      <p:sp>
        <p:nvSpPr>
          <p:cNvPr id="6" name="Content Placeholder 5">
            <a:extLst>
              <a:ext uri="{FF2B5EF4-FFF2-40B4-BE49-F238E27FC236}">
                <a16:creationId xmlns:a16="http://schemas.microsoft.com/office/drawing/2014/main" id="{4CB3DEDA-90AE-C547-1D16-A0CB8B721F09}"/>
              </a:ext>
            </a:extLst>
          </p:cNvPr>
          <p:cNvSpPr>
            <a:spLocks noGrp="1"/>
          </p:cNvSpPr>
          <p:nvPr>
            <p:ph idx="1"/>
          </p:nvPr>
        </p:nvSpPr>
        <p:spPr>
          <a:xfrm>
            <a:off x="389965" y="1049804"/>
            <a:ext cx="11300287" cy="5495926"/>
          </a:xfrm>
        </p:spPr>
        <p:txBody>
          <a:bodyPr>
            <a:normAutofit fontScale="92500" lnSpcReduction="10000"/>
          </a:bodyPr>
          <a:lstStyle/>
          <a:p>
            <a:pPr marL="0" indent="0">
              <a:buNone/>
            </a:pPr>
            <a:r>
              <a:rPr lang="en-GB" sz="1600" dirty="0">
                <a:latin typeface="Arial" panose="020B0604020202020204" pitchFamily="34" charset="0"/>
                <a:cs typeface="Arial" panose="020B0604020202020204" pitchFamily="34" charset="0"/>
              </a:rPr>
              <a:t>1. At what stage do students usually approach you in regards to ISA's or adjustments?</a:t>
            </a:r>
          </a:p>
          <a:p>
            <a:pPr marL="342900" indent="-342900">
              <a:buAutoNum type="arabicPeriod"/>
            </a:pPr>
            <a:endParaRPr lang="en-GB" sz="1600" dirty="0">
              <a:latin typeface="Arial" panose="020B0604020202020204" pitchFamily="34" charset="0"/>
              <a:cs typeface="Arial" panose="020B0604020202020204" pitchFamily="34" charset="0"/>
            </a:endParaRPr>
          </a:p>
          <a:p>
            <a:pPr marL="0" indent="0">
              <a:buNone/>
            </a:pPr>
            <a:r>
              <a:rPr lang="en-GB" sz="1600" dirty="0">
                <a:latin typeface="Arial" panose="020B0604020202020204" pitchFamily="34" charset="0"/>
                <a:cs typeface="Arial" panose="020B0604020202020204" pitchFamily="34" charset="0"/>
              </a:rPr>
              <a:t>2. Is it common during open days to be approached by students with physical disabilities or mobility impairments?</a:t>
            </a:r>
          </a:p>
          <a:p>
            <a:pPr marL="0" indent="0">
              <a:buNone/>
            </a:pPr>
            <a:endParaRPr lang="en-GB" sz="1600" dirty="0">
              <a:latin typeface="Arial" panose="020B0604020202020204" pitchFamily="34" charset="0"/>
              <a:cs typeface="Arial" panose="020B0604020202020204" pitchFamily="34" charset="0"/>
            </a:endParaRPr>
          </a:p>
          <a:p>
            <a:pPr marL="0" indent="0">
              <a:buNone/>
            </a:pPr>
            <a:r>
              <a:rPr lang="en-GB" sz="1600" dirty="0">
                <a:latin typeface="Arial" panose="020B0604020202020204" pitchFamily="34" charset="0"/>
                <a:cs typeface="Arial" panose="020B0604020202020204" pitchFamily="34" charset="0"/>
              </a:rPr>
              <a:t>3. How important do you think it is having accessible equipment, furniture and machines already in place during open days for potential students to apply?</a:t>
            </a:r>
          </a:p>
          <a:p>
            <a:pPr marL="0" indent="0">
              <a:buNone/>
            </a:pPr>
            <a:endParaRPr lang="en-GB" sz="1600" dirty="0">
              <a:latin typeface="Arial" panose="020B0604020202020204" pitchFamily="34" charset="0"/>
              <a:cs typeface="Arial" panose="020B0604020202020204" pitchFamily="34" charset="0"/>
            </a:endParaRPr>
          </a:p>
          <a:p>
            <a:pPr marL="0" indent="0">
              <a:buNone/>
            </a:pPr>
            <a:r>
              <a:rPr lang="en-GB" sz="1600" dirty="0">
                <a:latin typeface="Arial" panose="020B0604020202020204" pitchFamily="34" charset="0"/>
                <a:cs typeface="Arial" panose="020B0604020202020204" pitchFamily="34" charset="0"/>
              </a:rPr>
              <a:t>4. If a student with physical disabilities or mobility impairment are unaware of potential barriers that may be in place on a practical course, say for example sewing machines they may not have seen before, what is the process of discussing this or discovering these barriers?</a:t>
            </a:r>
          </a:p>
          <a:p>
            <a:pPr marL="0" indent="0">
              <a:buNone/>
            </a:pPr>
            <a:endParaRPr lang="en-GB" sz="1600" dirty="0">
              <a:latin typeface="Arial" panose="020B0604020202020204" pitchFamily="34" charset="0"/>
              <a:cs typeface="Arial" panose="020B0604020202020204" pitchFamily="34" charset="0"/>
            </a:endParaRPr>
          </a:p>
          <a:p>
            <a:pPr marL="0" indent="0">
              <a:buNone/>
            </a:pPr>
            <a:r>
              <a:rPr lang="en-GB" sz="1600" dirty="0">
                <a:latin typeface="Arial" panose="020B0604020202020204" pitchFamily="34" charset="0"/>
                <a:cs typeface="Arial" panose="020B0604020202020204" pitchFamily="34" charset="0"/>
              </a:rPr>
              <a:t>5. Is there a timeline for courses to get equipment adjustments in place?</a:t>
            </a:r>
          </a:p>
          <a:p>
            <a:pPr marL="0" indent="0">
              <a:buNone/>
            </a:pPr>
            <a:endParaRPr lang="en-GB" sz="1600" dirty="0">
              <a:latin typeface="Arial" panose="020B0604020202020204" pitchFamily="34" charset="0"/>
              <a:cs typeface="Arial" panose="020B0604020202020204" pitchFamily="34" charset="0"/>
            </a:endParaRPr>
          </a:p>
          <a:p>
            <a:pPr marL="0" indent="0">
              <a:buNone/>
            </a:pPr>
            <a:r>
              <a:rPr lang="en-GB" sz="1600" dirty="0">
                <a:latin typeface="Arial" panose="020B0604020202020204" pitchFamily="34" charset="0"/>
                <a:cs typeface="Arial" panose="020B0604020202020204" pitchFamily="34" charset="0"/>
              </a:rPr>
              <a:t>6. Is there funding available for courses to make specific adjustments and what is the process of accessing that?</a:t>
            </a:r>
          </a:p>
          <a:p>
            <a:pPr marL="0" indent="0">
              <a:buNone/>
            </a:pPr>
            <a:endParaRPr lang="en-GB" sz="1600" dirty="0">
              <a:latin typeface="Arial" panose="020B0604020202020204" pitchFamily="34" charset="0"/>
              <a:cs typeface="Arial" panose="020B0604020202020204" pitchFamily="34" charset="0"/>
            </a:endParaRPr>
          </a:p>
          <a:p>
            <a:pPr marL="0" indent="0">
              <a:buNone/>
            </a:pPr>
            <a:r>
              <a:rPr lang="en-GB" sz="1600" dirty="0">
                <a:latin typeface="Arial" panose="020B0604020202020204" pitchFamily="34" charset="0"/>
                <a:cs typeface="Arial" panose="020B0604020202020204" pitchFamily="34" charset="0"/>
              </a:rPr>
              <a:t>7. Are there any common barriers that get discussed with you in terms of equipment and machines for students with physical disabilities?</a:t>
            </a:r>
          </a:p>
          <a:p>
            <a:pPr marL="0" indent="0">
              <a:buNone/>
            </a:pPr>
            <a:endParaRPr lang="en-GB" sz="1600" dirty="0">
              <a:latin typeface="Arial" panose="020B0604020202020204" pitchFamily="34" charset="0"/>
              <a:cs typeface="Arial" panose="020B0604020202020204" pitchFamily="34" charset="0"/>
            </a:endParaRPr>
          </a:p>
          <a:p>
            <a:pPr marL="0" indent="0">
              <a:buNone/>
            </a:pPr>
            <a:r>
              <a:rPr lang="en-GB" sz="1600" dirty="0">
                <a:latin typeface="Arial" panose="020B0604020202020204" pitchFamily="34" charset="0"/>
                <a:cs typeface="Arial" panose="020B0604020202020204" pitchFamily="34" charset="0"/>
              </a:rPr>
              <a:t>8. Is there anything you think is important to add?</a:t>
            </a:r>
          </a:p>
          <a:p>
            <a:pPr marL="0" indent="0">
              <a:buNone/>
            </a:pPr>
            <a:endParaRPr lang="en-GB" dirty="0"/>
          </a:p>
        </p:txBody>
      </p:sp>
    </p:spTree>
    <p:extLst>
      <p:ext uri="{BB962C8B-B14F-4D97-AF65-F5344CB8AC3E}">
        <p14:creationId xmlns:p14="http://schemas.microsoft.com/office/powerpoint/2010/main" val="40660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B3951CF-6B46-0F1E-7698-7F4EE0E6EEFD}"/>
              </a:ext>
            </a:extLst>
          </p:cNvPr>
          <p:cNvSpPr>
            <a:spLocks noGrp="1"/>
          </p:cNvSpPr>
          <p:nvPr>
            <p:ph idx="1"/>
          </p:nvPr>
        </p:nvSpPr>
        <p:spPr>
          <a:xfrm>
            <a:off x="838200" y="1253331"/>
            <a:ext cx="10515600" cy="4351338"/>
          </a:xfrm>
        </p:spPr>
        <p:txBody>
          <a:bodyPr>
            <a:normAutofit/>
          </a:bodyPr>
          <a:lstStyle/>
          <a:p>
            <a:pPr marL="0" indent="0" algn="l">
              <a:buNone/>
            </a:pPr>
            <a:r>
              <a:rPr lang="en-GB" sz="1200" b="0" i="0" dirty="0">
                <a:solidFill>
                  <a:srgbClr val="1A1A1A"/>
                </a:solidFill>
                <a:effectLst/>
                <a:latin typeface="Arial" panose="020B0604020202020204" pitchFamily="34" charset="0"/>
                <a:cs typeface="Arial" panose="020B0604020202020204" pitchFamily="34" charset="0"/>
              </a:rPr>
              <a:t>Moving Mood (2023) </a:t>
            </a:r>
            <a:r>
              <a:rPr lang="en-GB" sz="1200" b="0" i="1" dirty="0">
                <a:solidFill>
                  <a:srgbClr val="1A1A1A"/>
                </a:solidFill>
                <a:effectLst/>
                <a:latin typeface="Arial" panose="020B0604020202020204" pitchFamily="34" charset="0"/>
                <a:cs typeface="Arial" panose="020B0604020202020204" pitchFamily="34" charset="0"/>
              </a:rPr>
              <a:t>Sewing machines for inclusive production. </a:t>
            </a:r>
            <a:r>
              <a:rPr lang="en-GB" sz="1200" b="0" i="0" dirty="0">
                <a:solidFill>
                  <a:srgbClr val="1A1A1A"/>
                </a:solidFill>
                <a:effectLst/>
                <a:latin typeface="Arial" panose="020B0604020202020204" pitchFamily="34" charset="0"/>
                <a:cs typeface="Arial" panose="020B0604020202020204" pitchFamily="34" charset="0"/>
              </a:rPr>
              <a:t>Available at https://movingmood.com/en/consulting-services/sewing-machine-for-inclusive-production/#gutenslider-t9apnbhfv-6 [Accessed] 1st December 2023</a:t>
            </a:r>
          </a:p>
          <a:p>
            <a:pPr marL="0" indent="0">
              <a:buNone/>
            </a:pPr>
            <a:r>
              <a:rPr lang="en-GB" sz="1200" b="0" i="0" dirty="0">
                <a:solidFill>
                  <a:srgbClr val="1A1A1A"/>
                </a:solidFill>
                <a:effectLst/>
                <a:latin typeface="Arial" panose="020B0604020202020204" pitchFamily="34" charset="0"/>
                <a:cs typeface="Arial" panose="020B0604020202020204" pitchFamily="34" charset="0"/>
              </a:rPr>
              <a:t>Rapid Ramp (2023) Table 2 minimum effective clear widths of doors. Rapid Ramp door widths. Available at </a:t>
            </a:r>
            <a:r>
              <a:rPr lang="en-GB" sz="1200" b="0" i="0" u="none" strike="noStrike" dirty="0">
                <a:solidFill>
                  <a:srgbClr val="007ACC"/>
                </a:solidFill>
                <a:effectLst/>
                <a:latin typeface="Arial" panose="020B0604020202020204" pitchFamily="34" charset="0"/>
                <a:cs typeface="Arial" panose="020B0604020202020204" pitchFamily="34" charset="0"/>
                <a:hlinkClick r:id="rId2"/>
              </a:rPr>
              <a:t>https://www.rapidramp.co.uk/product-news/the-correct-wheelchair-door-width</a:t>
            </a:r>
            <a:r>
              <a:rPr lang="en-GB" sz="1200" b="0" i="0" dirty="0">
                <a:solidFill>
                  <a:srgbClr val="1A1A1A"/>
                </a:solidFill>
                <a:effectLst/>
                <a:latin typeface="Arial" panose="020B0604020202020204" pitchFamily="34" charset="0"/>
                <a:cs typeface="Arial" panose="020B0604020202020204" pitchFamily="34" charset="0"/>
              </a:rPr>
              <a:t> [Accessed] 25th November 2023</a:t>
            </a:r>
            <a:endParaRPr lang="en-GB" sz="1200" dirty="0">
              <a:latin typeface="Arial" panose="020B0604020202020204" pitchFamily="34" charset="0"/>
              <a:cs typeface="Arial" panose="020B0604020202020204" pitchFamily="34" charset="0"/>
            </a:endParaRPr>
          </a:p>
          <a:p>
            <a:pPr marL="0" indent="0">
              <a:buNone/>
            </a:pPr>
            <a:r>
              <a:rPr lang="en-GB" sz="1200" dirty="0">
                <a:latin typeface="Arial" panose="020B0604020202020204" pitchFamily="34" charset="0"/>
                <a:cs typeface="Arial" panose="020B0604020202020204" pitchFamily="34" charset="0"/>
              </a:rPr>
              <a:t>UAL (2019) East Bank. Available at </a:t>
            </a:r>
            <a:r>
              <a:rPr lang="en-GB" sz="1200" dirty="0">
                <a:latin typeface="Arial" panose="020B0604020202020204" pitchFamily="34" charset="0"/>
                <a:cs typeface="Arial" panose="020B0604020202020204" pitchFamily="34" charset="0"/>
                <a:hlinkClick r:id="rId3"/>
              </a:rPr>
              <a:t>https://www.arts.ac.uk/colleges/london-college-of-fashion/about-lcf/lcfs-move</a:t>
            </a:r>
            <a:r>
              <a:rPr lang="en-GB" sz="1200" dirty="0">
                <a:latin typeface="Arial" panose="020B0604020202020204" pitchFamily="34" charset="0"/>
                <a:cs typeface="Arial" panose="020B0604020202020204" pitchFamily="34" charset="0"/>
              </a:rPr>
              <a:t> [Accessed] 18</a:t>
            </a:r>
            <a:r>
              <a:rPr lang="en-GB" sz="1200" baseline="30000" dirty="0">
                <a:latin typeface="Arial" panose="020B0604020202020204" pitchFamily="34" charset="0"/>
                <a:cs typeface="Arial" panose="020B0604020202020204" pitchFamily="34" charset="0"/>
              </a:rPr>
              <a:t>th</a:t>
            </a:r>
            <a:r>
              <a:rPr lang="en-GB" sz="1200" dirty="0">
                <a:latin typeface="Arial" panose="020B0604020202020204" pitchFamily="34" charset="0"/>
                <a:cs typeface="Arial" panose="020B0604020202020204" pitchFamily="34" charset="0"/>
              </a:rPr>
              <a:t> January 2024</a:t>
            </a:r>
          </a:p>
          <a:p>
            <a:pPr marL="0" indent="0">
              <a:buNone/>
            </a:pPr>
            <a:r>
              <a:rPr lang="en-GB" sz="1200" b="0" i="0" dirty="0">
                <a:solidFill>
                  <a:srgbClr val="1A1A1A"/>
                </a:solidFill>
                <a:effectLst/>
                <a:latin typeface="Arial" panose="020B0604020202020204" pitchFamily="34" charset="0"/>
                <a:cs typeface="Arial" panose="020B0604020202020204" pitchFamily="34" charset="0"/>
              </a:rPr>
              <a:t>UAL (2022) Level 8 floor plan. Available at https://artslondon.sharepoint.com/sites/MediaDepartment/Shared%20Documents/Forms/AllItems.aspx?id=%2Fsites%2FMediaDepartment%2FShared%20Documents%2FGeneral%2FStratford%2FILLUSTRATIVE%20PLAN%20M%26P%20UPDATED%20LEVEL%2008%20%2D%20220622%2Epdf&amp;parent=%2Fsites%2FMediaDepartment%2FShared%20Documents%2FGeneral%2FStratford [Accessed] 18</a:t>
            </a:r>
            <a:r>
              <a:rPr lang="en-GB" sz="1200" b="0" i="0" baseline="30000" dirty="0">
                <a:solidFill>
                  <a:srgbClr val="1A1A1A"/>
                </a:solidFill>
                <a:effectLst/>
                <a:latin typeface="Arial" panose="020B0604020202020204" pitchFamily="34" charset="0"/>
                <a:cs typeface="Arial" panose="020B0604020202020204" pitchFamily="34" charset="0"/>
              </a:rPr>
              <a:t>th</a:t>
            </a:r>
            <a:r>
              <a:rPr lang="en-GB" sz="1200" b="0" i="0" dirty="0">
                <a:solidFill>
                  <a:srgbClr val="1A1A1A"/>
                </a:solidFill>
                <a:effectLst/>
                <a:latin typeface="Arial" panose="020B0604020202020204" pitchFamily="34" charset="0"/>
                <a:cs typeface="Arial" panose="020B0604020202020204" pitchFamily="34" charset="0"/>
              </a:rPr>
              <a:t> January 2024</a:t>
            </a:r>
          </a:p>
          <a:p>
            <a:pPr marL="0" indent="0">
              <a:buNone/>
            </a:pPr>
            <a:endParaRPr lang="en-GB" dirty="0"/>
          </a:p>
        </p:txBody>
      </p:sp>
      <p:sp>
        <p:nvSpPr>
          <p:cNvPr id="4" name="TextBox 3">
            <a:extLst>
              <a:ext uri="{FF2B5EF4-FFF2-40B4-BE49-F238E27FC236}">
                <a16:creationId xmlns:a16="http://schemas.microsoft.com/office/drawing/2014/main" id="{2ADF8165-E7F2-0232-296C-BCACC7C1D330}"/>
              </a:ext>
            </a:extLst>
          </p:cNvPr>
          <p:cNvSpPr txBox="1"/>
          <p:nvPr/>
        </p:nvSpPr>
        <p:spPr>
          <a:xfrm>
            <a:off x="838200" y="772733"/>
            <a:ext cx="5615188" cy="307777"/>
          </a:xfrm>
          <a:prstGeom prst="rect">
            <a:avLst/>
          </a:prstGeom>
          <a:noFill/>
        </p:spPr>
        <p:txBody>
          <a:bodyPr wrap="square" rtlCol="0">
            <a:spAutoFit/>
          </a:bodyPr>
          <a:lstStyle/>
          <a:p>
            <a:r>
              <a:rPr lang="en-GB" sz="1400" dirty="0">
                <a:latin typeface="Arial" panose="020B0604020202020204" pitchFamily="34" charset="0"/>
                <a:cs typeface="Arial" panose="020B0604020202020204" pitchFamily="34" charset="0"/>
              </a:rPr>
              <a:t>Bibliography images continued</a:t>
            </a:r>
          </a:p>
        </p:txBody>
      </p:sp>
    </p:spTree>
    <p:extLst>
      <p:ext uri="{BB962C8B-B14F-4D97-AF65-F5344CB8AC3E}">
        <p14:creationId xmlns:p14="http://schemas.microsoft.com/office/powerpoint/2010/main" val="30742775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0B68C-1F44-E105-1CC1-04CAEB2F1812}"/>
              </a:ext>
            </a:extLst>
          </p:cNvPr>
          <p:cNvSpPr>
            <a:spLocks noGrp="1"/>
          </p:cNvSpPr>
          <p:nvPr>
            <p:ph type="title"/>
          </p:nvPr>
        </p:nvSpPr>
        <p:spPr>
          <a:xfrm>
            <a:off x="255481" y="225522"/>
            <a:ext cx="5707812" cy="1327053"/>
          </a:xfrm>
        </p:spPr>
        <p:txBody>
          <a:bodyPr anchor="t">
            <a:normAutofit/>
          </a:bodyPr>
          <a:lstStyle/>
          <a:p>
            <a:r>
              <a:rPr lang="en-GB" sz="2800" dirty="0">
                <a:latin typeface="Arial" panose="020B0604020202020204" pitchFamily="34" charset="0"/>
                <a:cs typeface="Arial" panose="020B0604020202020204" pitchFamily="34" charset="0"/>
              </a:rPr>
              <a:t>Analysing interview transcript.</a:t>
            </a:r>
          </a:p>
        </p:txBody>
      </p:sp>
      <p:pic>
        <p:nvPicPr>
          <p:cNvPr id="11266" name="Picture 2">
            <a:extLst>
              <a:ext uri="{FF2B5EF4-FFF2-40B4-BE49-F238E27FC236}">
                <a16:creationId xmlns:a16="http://schemas.microsoft.com/office/drawing/2014/main" id="{213C0F87-6283-F5D1-6098-1ACC22F79C6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234" r="4697" b="-1"/>
          <a:stretch/>
        </p:blipFill>
        <p:spPr bwMode="auto">
          <a:xfrm>
            <a:off x="1" y="3105151"/>
            <a:ext cx="6448424" cy="3752849"/>
          </a:xfrm>
          <a:custGeom>
            <a:avLst/>
            <a:gdLst/>
            <a:ahLst/>
            <a:cxnLst/>
            <a:rect l="l" t="t" r="r" b="b"/>
            <a:pathLst>
              <a:path w="6448424" h="3752849">
                <a:moveTo>
                  <a:pt x="0" y="0"/>
                </a:moveTo>
                <a:lnTo>
                  <a:pt x="137978" y="22215"/>
                </a:lnTo>
                <a:cubicBezTo>
                  <a:pt x="196046" y="32277"/>
                  <a:pt x="252469" y="42437"/>
                  <a:pt x="295660" y="49771"/>
                </a:cubicBezTo>
                <a:cubicBezTo>
                  <a:pt x="364885" y="66610"/>
                  <a:pt x="403214" y="32071"/>
                  <a:pt x="456941" y="65635"/>
                </a:cubicBezTo>
                <a:cubicBezTo>
                  <a:pt x="529612" y="69090"/>
                  <a:pt x="662508" y="71245"/>
                  <a:pt x="731691" y="70501"/>
                </a:cubicBezTo>
                <a:cubicBezTo>
                  <a:pt x="768741" y="62400"/>
                  <a:pt x="808263" y="64633"/>
                  <a:pt x="841820" y="61171"/>
                </a:cubicBezTo>
                <a:cubicBezTo>
                  <a:pt x="958973" y="43639"/>
                  <a:pt x="1009730" y="45863"/>
                  <a:pt x="1068219" y="39136"/>
                </a:cubicBezTo>
                <a:cubicBezTo>
                  <a:pt x="1104329" y="33447"/>
                  <a:pt x="1156536" y="44203"/>
                  <a:pt x="1174190" y="38808"/>
                </a:cubicBezTo>
                <a:cubicBezTo>
                  <a:pt x="1188943" y="36385"/>
                  <a:pt x="1213832" y="14880"/>
                  <a:pt x="1225923" y="34507"/>
                </a:cubicBezTo>
                <a:cubicBezTo>
                  <a:pt x="1305283" y="8501"/>
                  <a:pt x="1319617" y="30839"/>
                  <a:pt x="1385617" y="18003"/>
                </a:cubicBezTo>
                <a:cubicBezTo>
                  <a:pt x="1461876" y="-26747"/>
                  <a:pt x="1519510" y="56342"/>
                  <a:pt x="1563967" y="4638"/>
                </a:cubicBezTo>
                <a:lnTo>
                  <a:pt x="1676634" y="10582"/>
                </a:lnTo>
                <a:lnTo>
                  <a:pt x="1769429" y="20265"/>
                </a:lnTo>
                <a:cubicBezTo>
                  <a:pt x="1790625" y="23534"/>
                  <a:pt x="1880369" y="18448"/>
                  <a:pt x="1900584" y="27732"/>
                </a:cubicBezTo>
                <a:cubicBezTo>
                  <a:pt x="2072430" y="22762"/>
                  <a:pt x="2014935" y="5831"/>
                  <a:pt x="2127041" y="22101"/>
                </a:cubicBezTo>
                <a:cubicBezTo>
                  <a:pt x="2168847" y="65820"/>
                  <a:pt x="2153052" y="28773"/>
                  <a:pt x="2211644" y="44507"/>
                </a:cubicBezTo>
                <a:cubicBezTo>
                  <a:pt x="2211201" y="9921"/>
                  <a:pt x="2277596" y="73686"/>
                  <a:pt x="2299605" y="38004"/>
                </a:cubicBezTo>
                <a:cubicBezTo>
                  <a:pt x="2309570" y="41997"/>
                  <a:pt x="2318531" y="46991"/>
                  <a:pt x="2327359" y="52270"/>
                </a:cubicBezTo>
                <a:lnTo>
                  <a:pt x="2331995" y="55017"/>
                </a:lnTo>
                <a:lnTo>
                  <a:pt x="2353777" y="59755"/>
                </a:lnTo>
                <a:lnTo>
                  <a:pt x="2355893" y="68914"/>
                </a:lnTo>
                <a:lnTo>
                  <a:pt x="2385794" y="81650"/>
                </a:lnTo>
                <a:cubicBezTo>
                  <a:pt x="2397613" y="85211"/>
                  <a:pt x="2411061" y="87627"/>
                  <a:pt x="2427010" y="88184"/>
                </a:cubicBezTo>
                <a:cubicBezTo>
                  <a:pt x="2486314" y="76422"/>
                  <a:pt x="2553170" y="126870"/>
                  <a:pt x="2627153" y="110451"/>
                </a:cubicBezTo>
                <a:cubicBezTo>
                  <a:pt x="2653722" y="107383"/>
                  <a:pt x="2732043" y="116068"/>
                  <a:pt x="2744462" y="128780"/>
                </a:cubicBezTo>
                <a:cubicBezTo>
                  <a:pt x="2760299" y="132873"/>
                  <a:pt x="2780248" y="130843"/>
                  <a:pt x="2785202" y="143610"/>
                </a:cubicBezTo>
                <a:cubicBezTo>
                  <a:pt x="2794558" y="159316"/>
                  <a:pt x="2856498" y="142821"/>
                  <a:pt x="2844667" y="159029"/>
                </a:cubicBezTo>
                <a:cubicBezTo>
                  <a:pt x="2888530" y="147871"/>
                  <a:pt x="2914187" y="181391"/>
                  <a:pt x="2946649" y="192330"/>
                </a:cubicBezTo>
                <a:cubicBezTo>
                  <a:pt x="2981872" y="180417"/>
                  <a:pt x="3015239" y="215115"/>
                  <a:pt x="3088812" y="226485"/>
                </a:cubicBezTo>
                <a:cubicBezTo>
                  <a:pt x="3127734" y="212524"/>
                  <a:pt x="3138301" y="234381"/>
                  <a:pt x="3208669" y="217774"/>
                </a:cubicBezTo>
                <a:cubicBezTo>
                  <a:pt x="3242208" y="219284"/>
                  <a:pt x="3229623" y="233297"/>
                  <a:pt x="3290045" y="235553"/>
                </a:cubicBezTo>
                <a:cubicBezTo>
                  <a:pt x="3399655" y="215239"/>
                  <a:pt x="3444518" y="245862"/>
                  <a:pt x="3529335" y="249571"/>
                </a:cubicBezTo>
                <a:cubicBezTo>
                  <a:pt x="3623697" y="257405"/>
                  <a:pt x="3587652" y="268832"/>
                  <a:pt x="3716766" y="252690"/>
                </a:cubicBezTo>
                <a:cubicBezTo>
                  <a:pt x="3723469" y="267318"/>
                  <a:pt x="3737863" y="269842"/>
                  <a:pt x="3765333" y="266823"/>
                </a:cubicBezTo>
                <a:cubicBezTo>
                  <a:pt x="3810754" y="271601"/>
                  <a:pt x="3792745" y="303866"/>
                  <a:pt x="3846897" y="290090"/>
                </a:cubicBezTo>
                <a:cubicBezTo>
                  <a:pt x="3830941" y="306608"/>
                  <a:pt x="3929114" y="308026"/>
                  <a:pt x="3900217" y="323590"/>
                </a:cubicBezTo>
                <a:cubicBezTo>
                  <a:pt x="3922367" y="343425"/>
                  <a:pt x="3948574" y="318948"/>
                  <a:pt x="3971444" y="336662"/>
                </a:cubicBezTo>
                <a:cubicBezTo>
                  <a:pt x="4002781" y="344193"/>
                  <a:pt x="3960997" y="315419"/>
                  <a:pt x="3997868" y="318867"/>
                </a:cubicBezTo>
                <a:cubicBezTo>
                  <a:pt x="4041159" y="326219"/>
                  <a:pt x="4055435" y="293981"/>
                  <a:pt x="4070852" y="339615"/>
                </a:cubicBezTo>
                <a:cubicBezTo>
                  <a:pt x="4121286" y="335828"/>
                  <a:pt x="4121920" y="355506"/>
                  <a:pt x="4180483" y="373369"/>
                </a:cubicBezTo>
                <a:cubicBezTo>
                  <a:pt x="4211379" y="366707"/>
                  <a:pt x="4230171" y="374664"/>
                  <a:pt x="4246264" y="387458"/>
                </a:cubicBezTo>
                <a:cubicBezTo>
                  <a:pt x="4308508" y="393310"/>
                  <a:pt x="4357326" y="416142"/>
                  <a:pt x="4423169" y="431783"/>
                </a:cubicBezTo>
                <a:lnTo>
                  <a:pt x="4446752" y="435383"/>
                </a:lnTo>
                <a:lnTo>
                  <a:pt x="4446954" y="435566"/>
                </a:lnTo>
                <a:cubicBezTo>
                  <a:pt x="4508528" y="480137"/>
                  <a:pt x="4617740" y="529869"/>
                  <a:pt x="4662523" y="553169"/>
                </a:cubicBezTo>
                <a:cubicBezTo>
                  <a:pt x="4720320" y="547046"/>
                  <a:pt x="4678644" y="560102"/>
                  <a:pt x="4715641" y="575354"/>
                </a:cubicBezTo>
                <a:cubicBezTo>
                  <a:pt x="4682056" y="593278"/>
                  <a:pt x="4768370" y="586520"/>
                  <a:pt x="4742071" y="614016"/>
                </a:cubicBezTo>
                <a:cubicBezTo>
                  <a:pt x="4749637" y="615922"/>
                  <a:pt x="4757797" y="616899"/>
                  <a:pt x="4766183" y="617675"/>
                </a:cubicBezTo>
                <a:lnTo>
                  <a:pt x="4770562" y="618094"/>
                </a:lnTo>
                <a:lnTo>
                  <a:pt x="4783240" y="624350"/>
                </a:lnTo>
                <a:lnTo>
                  <a:pt x="4792882" y="620401"/>
                </a:lnTo>
                <a:lnTo>
                  <a:pt x="4816310" y="625721"/>
                </a:lnTo>
                <a:cubicBezTo>
                  <a:pt x="4824144" y="628595"/>
                  <a:pt x="4831482" y="632720"/>
                  <a:pt x="4837953" y="638824"/>
                </a:cubicBezTo>
                <a:cubicBezTo>
                  <a:pt x="4848645" y="668753"/>
                  <a:pt x="4922266" y="669148"/>
                  <a:pt x="4933914" y="707398"/>
                </a:cubicBezTo>
                <a:cubicBezTo>
                  <a:pt x="4940833" y="719653"/>
                  <a:pt x="4978358" y="746502"/>
                  <a:pt x="4995259" y="744825"/>
                </a:cubicBezTo>
                <a:cubicBezTo>
                  <a:pt x="5005107" y="749034"/>
                  <a:pt x="5010567" y="758092"/>
                  <a:pt x="5024744" y="753396"/>
                </a:cubicBezTo>
                <a:cubicBezTo>
                  <a:pt x="5047511" y="761361"/>
                  <a:pt x="5109162" y="783016"/>
                  <a:pt x="5131877" y="792613"/>
                </a:cubicBezTo>
                <a:cubicBezTo>
                  <a:pt x="5132671" y="802792"/>
                  <a:pt x="5144554" y="806683"/>
                  <a:pt x="5161031" y="810975"/>
                </a:cubicBezTo>
                <a:lnTo>
                  <a:pt x="5176815" y="815342"/>
                </a:lnTo>
                <a:lnTo>
                  <a:pt x="5180064" y="831233"/>
                </a:lnTo>
                <a:cubicBezTo>
                  <a:pt x="5202966" y="819270"/>
                  <a:pt x="5188976" y="863361"/>
                  <a:pt x="5215059" y="865080"/>
                </a:cubicBezTo>
                <a:cubicBezTo>
                  <a:pt x="5235765" y="864786"/>
                  <a:pt x="5236347" y="878098"/>
                  <a:pt x="5245643" y="887119"/>
                </a:cubicBezTo>
                <a:cubicBezTo>
                  <a:pt x="5267660" y="891609"/>
                  <a:pt x="5295742" y="939348"/>
                  <a:pt x="5295952" y="957174"/>
                </a:cubicBezTo>
                <a:cubicBezTo>
                  <a:pt x="5284322" y="1008946"/>
                  <a:pt x="5374979" y="1038019"/>
                  <a:pt x="5367826" y="1079140"/>
                </a:cubicBezTo>
                <a:cubicBezTo>
                  <a:pt x="5371668" y="1089190"/>
                  <a:pt x="5377921" y="1097135"/>
                  <a:pt x="5385646" y="1103730"/>
                </a:cubicBezTo>
                <a:lnTo>
                  <a:pt x="5410965" y="1119397"/>
                </a:lnTo>
                <a:lnTo>
                  <a:pt x="5436960" y="1130910"/>
                </a:lnTo>
                <a:lnTo>
                  <a:pt x="5442083" y="1133134"/>
                </a:lnTo>
                <a:cubicBezTo>
                  <a:pt x="5451910" y="1137346"/>
                  <a:pt x="5457170" y="1169188"/>
                  <a:pt x="5465219" y="1174479"/>
                </a:cubicBezTo>
                <a:cubicBezTo>
                  <a:pt x="5488744" y="1195184"/>
                  <a:pt x="5467141" y="1223401"/>
                  <a:pt x="5488171" y="1238604"/>
                </a:cubicBezTo>
                <a:cubicBezTo>
                  <a:pt x="5523491" y="1271811"/>
                  <a:pt x="5486623" y="1305961"/>
                  <a:pt x="5562172" y="1320840"/>
                </a:cubicBezTo>
                <a:cubicBezTo>
                  <a:pt x="5601634" y="1385316"/>
                  <a:pt x="5636528" y="1453139"/>
                  <a:pt x="5686905" y="1512529"/>
                </a:cubicBezTo>
                <a:cubicBezTo>
                  <a:pt x="5729049" y="1575678"/>
                  <a:pt x="5699691" y="1553768"/>
                  <a:pt x="5748726" y="1623716"/>
                </a:cubicBezTo>
                <a:cubicBezTo>
                  <a:pt x="5783098" y="1689734"/>
                  <a:pt x="5789710" y="1639740"/>
                  <a:pt x="5842593" y="1726595"/>
                </a:cubicBezTo>
                <a:cubicBezTo>
                  <a:pt x="5837824" y="1733043"/>
                  <a:pt x="5862023" y="1845188"/>
                  <a:pt x="5861042" y="1851837"/>
                </a:cubicBezTo>
                <a:cubicBezTo>
                  <a:pt x="5874156" y="1887981"/>
                  <a:pt x="5901790" y="1919218"/>
                  <a:pt x="5921290" y="1943460"/>
                </a:cubicBezTo>
                <a:lnTo>
                  <a:pt x="5978046" y="1997284"/>
                </a:lnTo>
                <a:lnTo>
                  <a:pt x="5992479" y="2056720"/>
                </a:lnTo>
                <a:cubicBezTo>
                  <a:pt x="6011078" y="2079033"/>
                  <a:pt x="6072687" y="2117397"/>
                  <a:pt x="6089639" y="2131171"/>
                </a:cubicBezTo>
                <a:lnTo>
                  <a:pt x="6094199" y="2139379"/>
                </a:lnTo>
                <a:lnTo>
                  <a:pt x="6094822" y="2139386"/>
                </a:lnTo>
                <a:cubicBezTo>
                  <a:pt x="6096947" y="2140841"/>
                  <a:pt x="6098876" y="2143416"/>
                  <a:pt x="6100692" y="2147736"/>
                </a:cubicBezTo>
                <a:lnTo>
                  <a:pt x="6102516" y="2154343"/>
                </a:lnTo>
                <a:lnTo>
                  <a:pt x="6111361" y="2170264"/>
                </a:lnTo>
                <a:lnTo>
                  <a:pt x="6215475" y="2270153"/>
                </a:lnTo>
                <a:lnTo>
                  <a:pt x="6255966" y="2335401"/>
                </a:lnTo>
                <a:lnTo>
                  <a:pt x="6272711" y="2385144"/>
                </a:lnTo>
                <a:cubicBezTo>
                  <a:pt x="6282320" y="2406495"/>
                  <a:pt x="6299066" y="2405139"/>
                  <a:pt x="6304347" y="2439388"/>
                </a:cubicBezTo>
                <a:cubicBezTo>
                  <a:pt x="6297131" y="2486231"/>
                  <a:pt x="6325530" y="2500962"/>
                  <a:pt x="6326729" y="2549400"/>
                </a:cubicBezTo>
                <a:cubicBezTo>
                  <a:pt x="6325926" y="2572066"/>
                  <a:pt x="6339111" y="2599957"/>
                  <a:pt x="6344663" y="2628839"/>
                </a:cubicBezTo>
                <a:lnTo>
                  <a:pt x="6375811" y="2639204"/>
                </a:lnTo>
                <a:cubicBezTo>
                  <a:pt x="6375427" y="2643533"/>
                  <a:pt x="6375041" y="2647863"/>
                  <a:pt x="6374657" y="2652193"/>
                </a:cubicBezTo>
                <a:cubicBezTo>
                  <a:pt x="6373555" y="2658134"/>
                  <a:pt x="6371943" y="2662665"/>
                  <a:pt x="6369740" y="2664642"/>
                </a:cubicBezTo>
                <a:cubicBezTo>
                  <a:pt x="6368032" y="2674540"/>
                  <a:pt x="6371528" y="2686899"/>
                  <a:pt x="6361964" y="2690172"/>
                </a:cubicBezTo>
                <a:cubicBezTo>
                  <a:pt x="6350507" y="2696218"/>
                  <a:pt x="6369375" y="2734440"/>
                  <a:pt x="6355511" y="2727335"/>
                </a:cubicBezTo>
                <a:cubicBezTo>
                  <a:pt x="6358746" y="2734104"/>
                  <a:pt x="6360434" y="2742096"/>
                  <a:pt x="6361058" y="2750592"/>
                </a:cubicBezTo>
                <a:cubicBezTo>
                  <a:pt x="6361013" y="2751998"/>
                  <a:pt x="6360970" y="2753408"/>
                  <a:pt x="6360926" y="2754814"/>
                </a:cubicBezTo>
                <a:lnTo>
                  <a:pt x="6339285" y="2810353"/>
                </a:lnTo>
                <a:cubicBezTo>
                  <a:pt x="6360091" y="2854187"/>
                  <a:pt x="6313103" y="2870086"/>
                  <a:pt x="6325672" y="2908809"/>
                </a:cubicBezTo>
                <a:cubicBezTo>
                  <a:pt x="6341563" y="2966972"/>
                  <a:pt x="6291836" y="2935388"/>
                  <a:pt x="6333498" y="3009772"/>
                </a:cubicBezTo>
                <a:cubicBezTo>
                  <a:pt x="6345476" y="3039254"/>
                  <a:pt x="6345955" y="3068963"/>
                  <a:pt x="6334947" y="3095405"/>
                </a:cubicBezTo>
                <a:lnTo>
                  <a:pt x="6344768" y="3155941"/>
                </a:lnTo>
                <a:cubicBezTo>
                  <a:pt x="6348643" y="3153663"/>
                  <a:pt x="6311793" y="3186588"/>
                  <a:pt x="6314754" y="3197987"/>
                </a:cubicBezTo>
                <a:cubicBezTo>
                  <a:pt x="6318695" y="3221971"/>
                  <a:pt x="6319257" y="3226752"/>
                  <a:pt x="6304230" y="3239690"/>
                </a:cubicBezTo>
                <a:cubicBezTo>
                  <a:pt x="6306321" y="3248567"/>
                  <a:pt x="6307305" y="3254005"/>
                  <a:pt x="6308837" y="3264003"/>
                </a:cubicBezTo>
                <a:cubicBezTo>
                  <a:pt x="6301812" y="3288243"/>
                  <a:pt x="6298529" y="3302527"/>
                  <a:pt x="6309285" y="3324103"/>
                </a:cubicBezTo>
                <a:cubicBezTo>
                  <a:pt x="6301188" y="3343007"/>
                  <a:pt x="6329285" y="3359307"/>
                  <a:pt x="6342503" y="3405661"/>
                </a:cubicBezTo>
                <a:cubicBezTo>
                  <a:pt x="6338012" y="3447477"/>
                  <a:pt x="6408325" y="3505721"/>
                  <a:pt x="6401531" y="3550593"/>
                </a:cubicBezTo>
                <a:cubicBezTo>
                  <a:pt x="6395655" y="3579549"/>
                  <a:pt x="6423437" y="3594758"/>
                  <a:pt x="6427705" y="3624684"/>
                </a:cubicBezTo>
                <a:cubicBezTo>
                  <a:pt x="6416402" y="3629199"/>
                  <a:pt x="6435787" y="3639516"/>
                  <a:pt x="6448424" y="3657106"/>
                </a:cubicBezTo>
                <a:lnTo>
                  <a:pt x="6444014" y="3752742"/>
                </a:lnTo>
                <a:cubicBezTo>
                  <a:pt x="6443990" y="3752777"/>
                  <a:pt x="6443967" y="3752813"/>
                  <a:pt x="6443946" y="3752849"/>
                </a:cubicBezTo>
                <a:lnTo>
                  <a:pt x="0" y="3752849"/>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4D4EDDBC-1002-A1C2-31D6-9465975E3299}"/>
              </a:ext>
            </a:extLst>
          </p:cNvPr>
          <p:cNvSpPr>
            <a:spLocks noGrp="1"/>
          </p:cNvSpPr>
          <p:nvPr>
            <p:ph idx="1"/>
          </p:nvPr>
        </p:nvSpPr>
        <p:spPr>
          <a:xfrm>
            <a:off x="6797004" y="225522"/>
            <a:ext cx="4555782" cy="5445076"/>
          </a:xfrm>
        </p:spPr>
        <p:txBody>
          <a:bodyPr anchor="t">
            <a:normAutofit/>
          </a:bodyPr>
          <a:lstStyle/>
          <a:p>
            <a:pPr marL="0" indent="0">
              <a:buNone/>
            </a:pPr>
            <a:r>
              <a:rPr lang="en-GB" sz="2000" dirty="0">
                <a:latin typeface="Arial" panose="020B0604020202020204" pitchFamily="34" charset="0"/>
                <a:cs typeface="Arial" panose="020B0604020202020204" pitchFamily="34" charset="0"/>
              </a:rPr>
              <a:t>Key points I learned from the interview.</a:t>
            </a:r>
          </a:p>
          <a:p>
            <a:pPr algn="l">
              <a:buFont typeface="Arial" panose="020B0604020202020204" pitchFamily="34" charset="0"/>
              <a:buChar char="•"/>
            </a:pPr>
            <a:r>
              <a:rPr lang="en-GB" sz="1600" b="0" i="0" dirty="0">
                <a:solidFill>
                  <a:srgbClr val="1A1A1A"/>
                </a:solidFill>
                <a:effectLst/>
                <a:latin typeface="Arial" panose="020B0604020202020204" pitchFamily="34" charset="0"/>
                <a:cs typeface="Arial" panose="020B0604020202020204" pitchFamily="34" charset="0"/>
              </a:rPr>
              <a:t>Open days can be fundamental for disabled students choosing or rejecting a university/course.</a:t>
            </a:r>
          </a:p>
          <a:p>
            <a:pPr algn="l">
              <a:buFont typeface="Arial" panose="020B0604020202020204" pitchFamily="34" charset="0"/>
              <a:buChar char="•"/>
            </a:pPr>
            <a:r>
              <a:rPr lang="en-GB" sz="1600" b="0" i="0" dirty="0">
                <a:solidFill>
                  <a:srgbClr val="1A1A1A"/>
                </a:solidFill>
                <a:effectLst/>
                <a:latin typeface="Arial" panose="020B0604020202020204" pitchFamily="34" charset="0"/>
                <a:cs typeface="Arial" panose="020B0604020202020204" pitchFamily="34" charset="0"/>
              </a:rPr>
              <a:t>Barriers may take time to identify if the student is unfamiliar with processes that will be learned on the course.</a:t>
            </a:r>
          </a:p>
          <a:p>
            <a:pPr algn="l">
              <a:buFont typeface="Arial" panose="020B0604020202020204" pitchFamily="34" charset="0"/>
              <a:buChar char="•"/>
            </a:pPr>
            <a:r>
              <a:rPr lang="en-GB" sz="1600" b="0" i="0" dirty="0">
                <a:solidFill>
                  <a:srgbClr val="1A1A1A"/>
                </a:solidFill>
                <a:effectLst/>
                <a:latin typeface="Arial" panose="020B0604020202020204" pitchFamily="34" charset="0"/>
                <a:cs typeface="Arial" panose="020B0604020202020204" pitchFamily="34" charset="0"/>
              </a:rPr>
              <a:t>The disability advisors do not have specialist knowledge of the courses allocated to them. It may become a team effort to identify barriers, but this can take time.</a:t>
            </a:r>
          </a:p>
          <a:p>
            <a:pPr algn="l">
              <a:buFont typeface="Arial" panose="020B0604020202020204" pitchFamily="34" charset="0"/>
              <a:buChar char="•"/>
            </a:pPr>
            <a:r>
              <a:rPr lang="en-GB" sz="1600" b="0" i="0" dirty="0">
                <a:solidFill>
                  <a:srgbClr val="1A1A1A"/>
                </a:solidFill>
                <a:effectLst/>
                <a:latin typeface="Arial" panose="020B0604020202020204" pitchFamily="34" charset="0"/>
                <a:cs typeface="Arial" panose="020B0604020202020204" pitchFamily="34" charset="0"/>
              </a:rPr>
              <a:t>Funding can come from DSA or university budgets. Both can take months before funding is received, only then can equipment be ordered.</a:t>
            </a:r>
          </a:p>
          <a:p>
            <a:pPr algn="l">
              <a:buFont typeface="Arial" panose="020B0604020202020204" pitchFamily="34" charset="0"/>
              <a:buChar char="•"/>
            </a:pPr>
            <a:r>
              <a:rPr lang="en-GB" sz="1600" b="0" i="0" u="sng" dirty="0">
                <a:solidFill>
                  <a:srgbClr val="1A1A1A"/>
                </a:solidFill>
                <a:effectLst/>
                <a:latin typeface="Arial" panose="020B0604020202020204" pitchFamily="34" charset="0"/>
                <a:cs typeface="Arial" panose="020B0604020202020204" pitchFamily="34" charset="0"/>
              </a:rPr>
              <a:t>There is no funding </a:t>
            </a:r>
            <a:r>
              <a:rPr lang="en-GB" sz="1600" dirty="0">
                <a:solidFill>
                  <a:srgbClr val="1A1A1A"/>
                </a:solidFill>
                <a:latin typeface="Arial" panose="020B0604020202020204" pitchFamily="34" charset="0"/>
                <a:cs typeface="Arial" panose="020B0604020202020204" pitchFamily="34" charset="0"/>
              </a:rPr>
              <a:t>for anticipatory adjustments. </a:t>
            </a:r>
            <a:r>
              <a:rPr lang="en-GB" sz="1600" b="0" i="0" dirty="0">
                <a:solidFill>
                  <a:srgbClr val="1A1A1A"/>
                </a:solidFill>
                <a:effectLst/>
                <a:latin typeface="Arial" panose="020B0604020202020204" pitchFamily="34" charset="0"/>
                <a:cs typeface="Arial" panose="020B0604020202020204" pitchFamily="34" charset="0"/>
              </a:rPr>
              <a:t>Funding is based on per student per individual needs and can take months to receive.</a:t>
            </a:r>
          </a:p>
          <a:p>
            <a:pPr marL="0" indent="0">
              <a:buNone/>
            </a:pPr>
            <a:endParaRPr lang="en-GB" sz="2000" dirty="0"/>
          </a:p>
        </p:txBody>
      </p:sp>
      <p:sp>
        <p:nvSpPr>
          <p:cNvPr id="4" name="TextBox 3">
            <a:extLst>
              <a:ext uri="{FF2B5EF4-FFF2-40B4-BE49-F238E27FC236}">
                <a16:creationId xmlns:a16="http://schemas.microsoft.com/office/drawing/2014/main" id="{8A842211-5B45-3865-3A82-FF8FD88554C5}"/>
              </a:ext>
            </a:extLst>
          </p:cNvPr>
          <p:cNvSpPr txBox="1"/>
          <p:nvPr/>
        </p:nvSpPr>
        <p:spPr>
          <a:xfrm>
            <a:off x="249978" y="813911"/>
            <a:ext cx="5329393" cy="2031325"/>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I used Microsoft live word dictate function to transcript the interview live which work very well. I also used my phone as a back to correct any errors on the transcription. Full transcription available on </a:t>
            </a:r>
            <a:r>
              <a:rPr lang="en-GB" dirty="0">
                <a:latin typeface="Arial" panose="020B0604020202020204" pitchFamily="34" charset="0"/>
                <a:cs typeface="Arial" panose="020B0604020202020204" pitchFamily="34" charset="0"/>
                <a:hlinkClick r:id="rId3"/>
              </a:rPr>
              <a:t>my blog</a:t>
            </a:r>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I created a Word cloud from the transcripts for my thematic analysis. </a:t>
            </a:r>
          </a:p>
        </p:txBody>
      </p:sp>
    </p:spTree>
    <p:extLst>
      <p:ext uri="{BB962C8B-B14F-4D97-AF65-F5344CB8AC3E}">
        <p14:creationId xmlns:p14="http://schemas.microsoft.com/office/powerpoint/2010/main" val="25244750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F7AC1B-8593-DB3D-8226-4902A760B5E4}"/>
              </a:ext>
            </a:extLst>
          </p:cNvPr>
          <p:cNvSpPr>
            <a:spLocks noGrp="1"/>
          </p:cNvSpPr>
          <p:nvPr>
            <p:ph type="title"/>
          </p:nvPr>
        </p:nvSpPr>
        <p:spPr>
          <a:xfrm>
            <a:off x="1137034" y="609597"/>
            <a:ext cx="9392421" cy="1330841"/>
          </a:xfrm>
        </p:spPr>
        <p:txBody>
          <a:bodyPr vert="horz" lIns="91440" tIns="45720" rIns="91440" bIns="45720" rtlCol="0" anchor="ctr">
            <a:normAutofit/>
          </a:bodyPr>
          <a:lstStyle/>
          <a:p>
            <a:r>
              <a:rPr lang="en-US" kern="1200">
                <a:solidFill>
                  <a:schemeClr val="tx1"/>
                </a:solidFill>
                <a:latin typeface="+mj-lt"/>
                <a:ea typeface="+mj-ea"/>
                <a:cs typeface="+mj-cs"/>
              </a:rPr>
              <a:t>Barriers Identified: How can they be removed?</a:t>
            </a:r>
          </a:p>
        </p:txBody>
      </p:sp>
      <p:sp>
        <p:nvSpPr>
          <p:cNvPr id="4" name="TextBox 3">
            <a:extLst>
              <a:ext uri="{FF2B5EF4-FFF2-40B4-BE49-F238E27FC236}">
                <a16:creationId xmlns:a16="http://schemas.microsoft.com/office/drawing/2014/main" id="{509BDC1F-595A-8F80-8801-55153CF64B7D}"/>
              </a:ext>
            </a:extLst>
          </p:cNvPr>
          <p:cNvSpPr txBox="1"/>
          <p:nvPr/>
        </p:nvSpPr>
        <p:spPr>
          <a:xfrm>
            <a:off x="1137034" y="2198362"/>
            <a:ext cx="4958966" cy="3917773"/>
          </a:xfrm>
          <a:prstGeom prst="rect">
            <a:avLst/>
          </a:prstGeom>
        </p:spPr>
        <p:txBody>
          <a:bodyPr vert="horz" lIns="91440" tIns="45720" rIns="91440" bIns="45720" rtlCol="0">
            <a:normAutofit/>
          </a:bodyPr>
          <a:lstStyle/>
          <a:p>
            <a:pPr>
              <a:lnSpc>
                <a:spcPct val="90000"/>
              </a:lnSpc>
              <a:spcAft>
                <a:spcPts val="600"/>
              </a:spcAft>
            </a:pPr>
            <a:r>
              <a:rPr lang="en-US" sz="2000" b="0" i="0" dirty="0">
                <a:effectLst/>
              </a:rPr>
              <a:t>Through my ARP I have identified several barriers that I had not considered before. I knew the machines were a problem, but the space and consideration of open days are of such great importance. The next spiral of my research is how easy is it to remove those barriers that are within our control? If we can do this as part of our </a:t>
            </a:r>
            <a:r>
              <a:rPr lang="en-US" sz="2000" b="1" i="0" dirty="0">
                <a:effectLst/>
              </a:rPr>
              <a:t>anticipatory duty</a:t>
            </a:r>
            <a:r>
              <a:rPr lang="en-US" sz="2000" b="0" i="0" dirty="0">
                <a:effectLst/>
              </a:rPr>
              <a:t>, this will give the students a much more positive experience when they do enroll.</a:t>
            </a:r>
            <a:endParaRPr lang="en-US" sz="2000" dirty="0"/>
          </a:p>
        </p:txBody>
      </p:sp>
      <p:pic>
        <p:nvPicPr>
          <p:cNvPr id="12290" name="Picture 2">
            <a:extLst>
              <a:ext uri="{FF2B5EF4-FFF2-40B4-BE49-F238E27FC236}">
                <a16:creationId xmlns:a16="http://schemas.microsoft.com/office/drawing/2014/main" id="{908806EE-7687-0FAE-02C3-DEED38B7C087}"/>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245052" y="2184914"/>
            <a:ext cx="3737135" cy="375591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58088ACC-519C-64D5-6EB9-AFE8F85F747F}"/>
              </a:ext>
            </a:extLst>
          </p:cNvPr>
          <p:cNvSpPr txBox="1"/>
          <p:nvPr/>
        </p:nvSpPr>
        <p:spPr>
          <a:xfrm>
            <a:off x="7245052" y="5565238"/>
            <a:ext cx="3737135" cy="375591"/>
          </a:xfrm>
          <a:prstGeom prst="rect">
            <a:avLst/>
          </a:prstGeom>
          <a:solidFill>
            <a:srgbClr val="000000">
              <a:alpha val="50000"/>
            </a:srgbClr>
          </a:solidFill>
          <a:ln>
            <a:noFill/>
          </a:ln>
        </p:spPr>
        <p:txBody>
          <a:bodyPr wrap="square" rtlCol="0">
            <a:noAutofit/>
          </a:bodyPr>
          <a:lstStyle/>
          <a:p>
            <a:pPr algn="ctr">
              <a:spcAft>
                <a:spcPts val="600"/>
              </a:spcAft>
            </a:pPr>
            <a:r>
              <a:rPr lang="en-GB" sz="1150" b="0" i="1">
                <a:solidFill>
                  <a:srgbClr val="FFFFFF"/>
                </a:solidFill>
                <a:effectLst/>
              </a:rPr>
              <a:t>Action research second spiral. (2023) Authors own</a:t>
            </a:r>
            <a:endParaRPr lang="en-GB" sz="1150">
              <a:solidFill>
                <a:srgbClr val="FFFFFF"/>
              </a:solidFill>
            </a:endParaRPr>
          </a:p>
        </p:txBody>
      </p:sp>
    </p:spTree>
    <p:extLst>
      <p:ext uri="{BB962C8B-B14F-4D97-AF65-F5344CB8AC3E}">
        <p14:creationId xmlns:p14="http://schemas.microsoft.com/office/powerpoint/2010/main" val="22634271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1E3330-4D6B-DC61-F0CE-3BCD912A787A}"/>
              </a:ext>
            </a:extLst>
          </p:cNvPr>
          <p:cNvSpPr>
            <a:spLocks noGrp="1"/>
          </p:cNvSpPr>
          <p:nvPr>
            <p:ph type="title"/>
          </p:nvPr>
        </p:nvSpPr>
        <p:spPr>
          <a:xfrm>
            <a:off x="1137033" y="202128"/>
            <a:ext cx="6112220" cy="1330839"/>
          </a:xfrm>
        </p:spPr>
        <p:txBody>
          <a:bodyPr>
            <a:normAutofit/>
          </a:bodyPr>
          <a:lstStyle/>
          <a:p>
            <a:r>
              <a:rPr lang="en-GB" dirty="0">
                <a:solidFill>
                  <a:schemeClr val="tx1">
                    <a:lumMod val="85000"/>
                    <a:lumOff val="15000"/>
                  </a:schemeClr>
                </a:solidFill>
                <a:latin typeface="Arial" panose="020B0604020202020204" pitchFamily="34" charset="0"/>
                <a:cs typeface="Arial" panose="020B0604020202020204" pitchFamily="34" charset="0"/>
              </a:rPr>
              <a:t>Moving Mood.</a:t>
            </a:r>
          </a:p>
        </p:txBody>
      </p:sp>
      <p:sp>
        <p:nvSpPr>
          <p:cNvPr id="3" name="Content Placeholder 2">
            <a:extLst>
              <a:ext uri="{FF2B5EF4-FFF2-40B4-BE49-F238E27FC236}">
                <a16:creationId xmlns:a16="http://schemas.microsoft.com/office/drawing/2014/main" id="{05B41DB1-F8FB-E67D-3A2E-F0C53BDDC2D2}"/>
              </a:ext>
            </a:extLst>
          </p:cNvPr>
          <p:cNvSpPr>
            <a:spLocks noGrp="1"/>
          </p:cNvSpPr>
          <p:nvPr>
            <p:ph idx="1"/>
          </p:nvPr>
        </p:nvSpPr>
        <p:spPr>
          <a:xfrm>
            <a:off x="1137033" y="1735095"/>
            <a:ext cx="5903847" cy="4513304"/>
          </a:xfrm>
        </p:spPr>
        <p:txBody>
          <a:bodyPr>
            <a:normAutofit/>
          </a:bodyPr>
          <a:lstStyle/>
          <a:p>
            <a:pPr marL="0" indent="0">
              <a:buNone/>
            </a:pPr>
            <a:r>
              <a:rPr lang="en-GB" sz="1600" b="0" i="0" dirty="0">
                <a:solidFill>
                  <a:schemeClr val="tx1">
                    <a:lumMod val="85000"/>
                    <a:lumOff val="15000"/>
                  </a:schemeClr>
                </a:solidFill>
                <a:effectLst/>
                <a:latin typeface="Arial" panose="020B0604020202020204" pitchFamily="34" charset="0"/>
                <a:cs typeface="Arial" panose="020B0604020202020204" pitchFamily="34" charset="0"/>
              </a:rPr>
              <a:t>“Moving3Dmachine is an adaptation for industrial sewing machines designed for users with physical disabilities. The traditional use of pedals is replaced by levers activated by the arm, allowing people with reduced mobility to be employed in a sector such as fashion, which employs one in six people worldwide.</a:t>
            </a:r>
          </a:p>
          <a:p>
            <a:pPr marL="0" indent="0">
              <a:buNone/>
            </a:pPr>
            <a:r>
              <a:rPr lang="en-GB" sz="1600" b="0" i="0" dirty="0">
                <a:solidFill>
                  <a:schemeClr val="tx1">
                    <a:lumMod val="85000"/>
                    <a:lumOff val="15000"/>
                  </a:schemeClr>
                </a:solidFill>
                <a:effectLst/>
                <a:latin typeface="Arial" panose="020B0604020202020204" pitchFamily="34" charset="0"/>
                <a:cs typeface="Arial" panose="020B0604020202020204" pitchFamily="34" charset="0"/>
              </a:rPr>
              <a:t>A system that is easy to attach, removable, and does not need to leave an adapted machine all the time.</a:t>
            </a:r>
          </a:p>
          <a:p>
            <a:pPr marL="0" indent="0">
              <a:buNone/>
            </a:pPr>
            <a:r>
              <a:rPr lang="en-GB" sz="1600" b="0" i="0" dirty="0">
                <a:solidFill>
                  <a:schemeClr val="tx1">
                    <a:lumMod val="85000"/>
                    <a:lumOff val="15000"/>
                  </a:schemeClr>
                </a:solidFill>
                <a:effectLst/>
                <a:latin typeface="Arial" panose="020B0604020202020204" pitchFamily="34" charset="0"/>
                <a:cs typeface="Arial" panose="020B0604020202020204" pitchFamily="34" charset="0"/>
              </a:rPr>
              <a:t>Our aim is to offer more job and higher education opportunities for people with physical diversity. Promoting their autonomy and contributing directly to society. Find out more about our sewing machines for inclusive production.” Moving Mood” (2023)</a:t>
            </a:r>
          </a:p>
          <a:p>
            <a:pPr marL="0" indent="0">
              <a:buNone/>
            </a:pPr>
            <a:r>
              <a:rPr lang="en-GB" sz="1600" dirty="0">
                <a:solidFill>
                  <a:schemeClr val="tx1">
                    <a:lumMod val="85000"/>
                    <a:lumOff val="15000"/>
                  </a:schemeClr>
                </a:solidFill>
                <a:latin typeface="Arial" panose="020B0604020202020204" pitchFamily="34" charset="0"/>
                <a:cs typeface="Arial" panose="020B0604020202020204" pitchFamily="34" charset="0"/>
              </a:rPr>
              <a:t>Invented by </a:t>
            </a:r>
            <a:r>
              <a:rPr lang="en-GB" sz="1600" b="0" i="0" dirty="0">
                <a:solidFill>
                  <a:srgbClr val="000000"/>
                </a:solidFill>
                <a:effectLst/>
                <a:latin typeface="Arial" panose="020B0604020202020204" pitchFamily="34" charset="0"/>
                <a:cs typeface="Arial" panose="020B0604020202020204" pitchFamily="34" charset="0"/>
              </a:rPr>
              <a:t>Carlos Espinosa</a:t>
            </a:r>
            <a:r>
              <a:rPr lang="en-GB" sz="1600" dirty="0">
                <a:solidFill>
                  <a:schemeClr val="tx1">
                    <a:lumMod val="85000"/>
                    <a:lumOff val="15000"/>
                  </a:schemeClr>
                </a:solidFill>
                <a:latin typeface="Arial" panose="020B0604020202020204" pitchFamily="34" charset="0"/>
                <a:cs typeface="Arial" panose="020B0604020202020204" pitchFamily="34" charset="0"/>
              </a:rPr>
              <a:t> and adapted by </a:t>
            </a:r>
            <a:r>
              <a:rPr lang="en-GB" sz="1600" b="0" i="0" dirty="0">
                <a:solidFill>
                  <a:srgbClr val="000000"/>
                </a:solidFill>
                <a:effectLst/>
                <a:latin typeface="Arial" panose="020B0604020202020204" pitchFamily="34" charset="0"/>
                <a:cs typeface="Arial" panose="020B0604020202020204" pitchFamily="34" charset="0"/>
              </a:rPr>
              <a:t>Nestor Aparicio, the project was supported by Social Challenges Innovation Platform and funded by the EU to allow the Moving3Dmachine pattern to be downloaded free of charge on the Moving Mood website..</a:t>
            </a:r>
            <a:endParaRPr lang="en-GB" sz="1600" b="0" i="0" dirty="0">
              <a:solidFill>
                <a:schemeClr val="tx1">
                  <a:lumMod val="85000"/>
                  <a:lumOff val="15000"/>
                </a:schemeClr>
              </a:solidFill>
              <a:effectLst/>
              <a:latin typeface="Arial" panose="020B0604020202020204" pitchFamily="34" charset="0"/>
              <a:cs typeface="Arial" panose="020B0604020202020204" pitchFamily="34" charset="0"/>
            </a:endParaRPr>
          </a:p>
          <a:p>
            <a:pPr marL="0" indent="0">
              <a:buNone/>
            </a:pPr>
            <a:endParaRPr lang="en-GB" sz="1700" i="0" dirty="0">
              <a:solidFill>
                <a:schemeClr val="tx1">
                  <a:lumMod val="85000"/>
                  <a:lumOff val="15000"/>
                </a:schemeClr>
              </a:solidFill>
              <a:effectLst/>
              <a:latin typeface="Arial" panose="020B0604020202020204" pitchFamily="34" charset="0"/>
              <a:cs typeface="Arial" panose="020B0604020202020204" pitchFamily="34" charset="0"/>
            </a:endParaRPr>
          </a:p>
          <a:p>
            <a:pPr marL="0" indent="0">
              <a:buNone/>
            </a:pPr>
            <a:endParaRPr lang="en-GB" sz="1700" dirty="0">
              <a:solidFill>
                <a:schemeClr val="tx1">
                  <a:lumMod val="85000"/>
                  <a:lumOff val="15000"/>
                </a:schemeClr>
              </a:solidFill>
            </a:endParaRPr>
          </a:p>
        </p:txBody>
      </p:sp>
      <p:pic>
        <p:nvPicPr>
          <p:cNvPr id="13316" name="Picture 4" descr="Sewing machine adaptation instructions for assembling into the sewing machine.">
            <a:extLst>
              <a:ext uri="{FF2B5EF4-FFF2-40B4-BE49-F238E27FC236}">
                <a16:creationId xmlns:a16="http://schemas.microsoft.com/office/drawing/2014/main" id="{9B71C0C4-DA42-925A-3245-A1AD3A4DE20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754" r="1711" b="4"/>
          <a:stretch/>
        </p:blipFill>
        <p:spPr bwMode="auto">
          <a:xfrm>
            <a:off x="7801965" y="3429000"/>
            <a:ext cx="4390035" cy="3429000"/>
          </a:xfrm>
          <a:custGeom>
            <a:avLst/>
            <a:gdLst/>
            <a:ahLst/>
            <a:cxnLst/>
            <a:rect l="l" t="t" r="r" b="b"/>
            <a:pathLst>
              <a:path w="4390035" h="3429000">
                <a:moveTo>
                  <a:pt x="73290" y="0"/>
                </a:moveTo>
                <a:lnTo>
                  <a:pt x="4390035" y="0"/>
                </a:lnTo>
                <a:lnTo>
                  <a:pt x="4390035" y="3429000"/>
                </a:lnTo>
                <a:lnTo>
                  <a:pt x="436073" y="3429000"/>
                </a:lnTo>
                <a:lnTo>
                  <a:pt x="427332" y="3410468"/>
                </a:lnTo>
                <a:cubicBezTo>
                  <a:pt x="419323" y="3391643"/>
                  <a:pt x="413863" y="3372861"/>
                  <a:pt x="421685" y="3366814"/>
                </a:cubicBezTo>
                <a:cubicBezTo>
                  <a:pt x="417583" y="3332384"/>
                  <a:pt x="433681" y="3294011"/>
                  <a:pt x="423663" y="3247798"/>
                </a:cubicBezTo>
                <a:cubicBezTo>
                  <a:pt x="421194" y="3188032"/>
                  <a:pt x="418245" y="3205513"/>
                  <a:pt x="412524" y="3110724"/>
                </a:cubicBezTo>
                <a:cubicBezTo>
                  <a:pt x="404022" y="3069386"/>
                  <a:pt x="436006" y="3027577"/>
                  <a:pt x="419732" y="3004503"/>
                </a:cubicBezTo>
                <a:cubicBezTo>
                  <a:pt x="407578" y="2949657"/>
                  <a:pt x="388511" y="2896851"/>
                  <a:pt x="363651" y="2842588"/>
                </a:cubicBezTo>
                <a:cubicBezTo>
                  <a:pt x="332103" y="2797699"/>
                  <a:pt x="331554" y="2711800"/>
                  <a:pt x="263212" y="2651456"/>
                </a:cubicBezTo>
                <a:cubicBezTo>
                  <a:pt x="235935" y="2585326"/>
                  <a:pt x="214760" y="2535145"/>
                  <a:pt x="194330" y="2484251"/>
                </a:cubicBezTo>
                <a:cubicBezTo>
                  <a:pt x="184580" y="2468441"/>
                  <a:pt x="154039" y="2380429"/>
                  <a:pt x="140630" y="2346096"/>
                </a:cubicBezTo>
                <a:cubicBezTo>
                  <a:pt x="76681" y="2257531"/>
                  <a:pt x="91260" y="2243719"/>
                  <a:pt x="77185" y="2144811"/>
                </a:cubicBezTo>
                <a:cubicBezTo>
                  <a:pt x="66953" y="2112233"/>
                  <a:pt x="67414" y="2096078"/>
                  <a:pt x="50887" y="2061697"/>
                </a:cubicBezTo>
                <a:lnTo>
                  <a:pt x="27133" y="1969379"/>
                </a:lnTo>
                <a:lnTo>
                  <a:pt x="29988" y="1961973"/>
                </a:lnTo>
                <a:lnTo>
                  <a:pt x="31559" y="1961231"/>
                </a:lnTo>
                <a:lnTo>
                  <a:pt x="14905" y="1880268"/>
                </a:lnTo>
                <a:cubicBezTo>
                  <a:pt x="12271" y="1874644"/>
                  <a:pt x="-805" y="1860096"/>
                  <a:pt x="2188" y="1847922"/>
                </a:cubicBezTo>
                <a:lnTo>
                  <a:pt x="21879" y="1779161"/>
                </a:lnTo>
                <a:lnTo>
                  <a:pt x="27968" y="1733684"/>
                </a:lnTo>
                <a:cubicBezTo>
                  <a:pt x="25035" y="1726530"/>
                  <a:pt x="21617" y="1619937"/>
                  <a:pt x="16511" y="1614373"/>
                </a:cubicBezTo>
                <a:cubicBezTo>
                  <a:pt x="47946" y="1547691"/>
                  <a:pt x="4394" y="1556097"/>
                  <a:pt x="12613" y="1479987"/>
                </a:cubicBezTo>
                <a:cubicBezTo>
                  <a:pt x="15110" y="1387360"/>
                  <a:pt x="4986" y="1320420"/>
                  <a:pt x="4190" y="1214801"/>
                </a:cubicBezTo>
                <a:cubicBezTo>
                  <a:pt x="3611" y="1152457"/>
                  <a:pt x="-6268" y="1080052"/>
                  <a:pt x="6503" y="966549"/>
                </a:cubicBezTo>
                <a:cubicBezTo>
                  <a:pt x="10182" y="901722"/>
                  <a:pt x="25065" y="884915"/>
                  <a:pt x="20609" y="845066"/>
                </a:cubicBezTo>
                <a:cubicBezTo>
                  <a:pt x="20199" y="816540"/>
                  <a:pt x="19791" y="788014"/>
                  <a:pt x="19381" y="759488"/>
                </a:cubicBezTo>
                <a:lnTo>
                  <a:pt x="21672" y="741102"/>
                </a:lnTo>
                <a:lnTo>
                  <a:pt x="30720" y="737125"/>
                </a:lnTo>
                <a:lnTo>
                  <a:pt x="23211" y="691098"/>
                </a:lnTo>
                <a:cubicBezTo>
                  <a:pt x="25461" y="680873"/>
                  <a:pt x="43338" y="650431"/>
                  <a:pt x="42062" y="637700"/>
                </a:cubicBezTo>
                <a:cubicBezTo>
                  <a:pt x="23297" y="593852"/>
                  <a:pt x="30263" y="601340"/>
                  <a:pt x="41571" y="540174"/>
                </a:cubicBezTo>
                <a:cubicBezTo>
                  <a:pt x="35397" y="519975"/>
                  <a:pt x="35174" y="428356"/>
                  <a:pt x="46636" y="415352"/>
                </a:cubicBezTo>
                <a:cubicBezTo>
                  <a:pt x="48960" y="401821"/>
                  <a:pt x="44602" y="386587"/>
                  <a:pt x="56977" y="379461"/>
                </a:cubicBezTo>
                <a:cubicBezTo>
                  <a:pt x="71829" y="368123"/>
                  <a:pt x="47958" y="323384"/>
                  <a:pt x="65759" y="328645"/>
                </a:cubicBezTo>
                <a:cubicBezTo>
                  <a:pt x="49386" y="296830"/>
                  <a:pt x="65237" y="231983"/>
                  <a:pt x="72589" y="203608"/>
                </a:cubicBezTo>
                <a:cubicBezTo>
                  <a:pt x="75524" y="153257"/>
                  <a:pt x="77980" y="142710"/>
                  <a:pt x="78370" y="105992"/>
                </a:cubicBezTo>
                <a:cubicBezTo>
                  <a:pt x="80828" y="104127"/>
                  <a:pt x="70890" y="52128"/>
                  <a:pt x="70125" y="25135"/>
                </a:cubicBezTo>
                <a:close/>
              </a:path>
            </a:pathLst>
          </a:custGeom>
          <a:noFill/>
          <a:extLst>
            <a:ext uri="{909E8E84-426E-40DD-AFC4-6F175D3DCCD1}">
              <a14:hiddenFill xmlns:a14="http://schemas.microsoft.com/office/drawing/2010/main">
                <a:solidFill>
                  <a:srgbClr val="FFFFFF"/>
                </a:solidFill>
              </a14:hiddenFill>
            </a:ext>
          </a:extLst>
        </p:spPr>
      </p:pic>
      <p:pic>
        <p:nvPicPr>
          <p:cNvPr id="13314" name="Picture 2">
            <a:extLst>
              <a:ext uri="{FF2B5EF4-FFF2-40B4-BE49-F238E27FC236}">
                <a16:creationId xmlns:a16="http://schemas.microsoft.com/office/drawing/2014/main" id="{CACBA608-2AEF-4722-9485-CF64394E952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1132" r="-3" b="19084"/>
          <a:stretch/>
        </p:blipFill>
        <p:spPr bwMode="auto">
          <a:xfrm>
            <a:off x="7842932" y="-17"/>
            <a:ext cx="4349068" cy="3432349"/>
          </a:xfrm>
          <a:custGeom>
            <a:avLst/>
            <a:gdLst/>
            <a:ahLst/>
            <a:cxnLst/>
            <a:rect l="l" t="t" r="r" b="b"/>
            <a:pathLst>
              <a:path w="4349068" h="3428999">
                <a:moveTo>
                  <a:pt x="711944" y="0"/>
                </a:moveTo>
                <a:lnTo>
                  <a:pt x="4349068" y="0"/>
                </a:lnTo>
                <a:lnTo>
                  <a:pt x="4349068" y="3428999"/>
                </a:lnTo>
                <a:lnTo>
                  <a:pt x="32307" y="3428999"/>
                </a:lnTo>
                <a:lnTo>
                  <a:pt x="34693" y="3410051"/>
                </a:lnTo>
                <a:cubicBezTo>
                  <a:pt x="37039" y="3395347"/>
                  <a:pt x="38143" y="3381819"/>
                  <a:pt x="32792" y="3373027"/>
                </a:cubicBezTo>
                <a:cubicBezTo>
                  <a:pt x="29961" y="3298527"/>
                  <a:pt x="20335" y="3290617"/>
                  <a:pt x="14318" y="3222737"/>
                </a:cubicBezTo>
                <a:cubicBezTo>
                  <a:pt x="11384" y="3146284"/>
                  <a:pt x="-6116" y="3184007"/>
                  <a:pt x="2241" y="3118188"/>
                </a:cubicBezTo>
                <a:cubicBezTo>
                  <a:pt x="16306" y="3109217"/>
                  <a:pt x="34183" y="3024732"/>
                  <a:pt x="27952" y="3003808"/>
                </a:cubicBezTo>
                <a:cubicBezTo>
                  <a:pt x="27563" y="2966753"/>
                  <a:pt x="27366" y="2989870"/>
                  <a:pt x="27149" y="2944921"/>
                </a:cubicBezTo>
                <a:lnTo>
                  <a:pt x="41941" y="2877744"/>
                </a:lnTo>
                <a:cubicBezTo>
                  <a:pt x="36258" y="2880724"/>
                  <a:pt x="54303" y="2822146"/>
                  <a:pt x="53926" y="2807161"/>
                </a:cubicBezTo>
                <a:cubicBezTo>
                  <a:pt x="56083" y="2775643"/>
                  <a:pt x="30060" y="2769288"/>
                  <a:pt x="53334" y="2752347"/>
                </a:cubicBezTo>
                <a:lnTo>
                  <a:pt x="60008" y="2748299"/>
                </a:lnTo>
                <a:cubicBezTo>
                  <a:pt x="60210" y="2745962"/>
                  <a:pt x="60411" y="2743625"/>
                  <a:pt x="60613" y="2741288"/>
                </a:cubicBezTo>
                <a:cubicBezTo>
                  <a:pt x="60116" y="2737657"/>
                  <a:pt x="58269" y="2735847"/>
                  <a:pt x="53819" y="2737160"/>
                </a:cubicBezTo>
                <a:cubicBezTo>
                  <a:pt x="70191" y="2705347"/>
                  <a:pt x="64153" y="2699356"/>
                  <a:pt x="66799" y="2659631"/>
                </a:cubicBezTo>
                <a:cubicBezTo>
                  <a:pt x="77943" y="2612127"/>
                  <a:pt x="64846" y="2628594"/>
                  <a:pt x="86795" y="2573336"/>
                </a:cubicBezTo>
                <a:cubicBezTo>
                  <a:pt x="96119" y="2559732"/>
                  <a:pt x="108676" y="2541339"/>
                  <a:pt x="108890" y="2528057"/>
                </a:cubicBezTo>
                <a:lnTo>
                  <a:pt x="137074" y="2489594"/>
                </a:lnTo>
                <a:cubicBezTo>
                  <a:pt x="138076" y="2487774"/>
                  <a:pt x="138422" y="2473350"/>
                  <a:pt x="137897" y="2468303"/>
                </a:cubicBezTo>
                <a:lnTo>
                  <a:pt x="155171" y="2460480"/>
                </a:lnTo>
                <a:lnTo>
                  <a:pt x="147972" y="2423535"/>
                </a:lnTo>
                <a:lnTo>
                  <a:pt x="155293" y="2404394"/>
                </a:lnTo>
                <a:cubicBezTo>
                  <a:pt x="172891" y="2392610"/>
                  <a:pt x="160687" y="2347474"/>
                  <a:pt x="168818" y="2324643"/>
                </a:cubicBezTo>
                <a:cubicBezTo>
                  <a:pt x="169390" y="2297698"/>
                  <a:pt x="193082" y="2284202"/>
                  <a:pt x="198340" y="2255535"/>
                </a:cubicBezTo>
                <a:cubicBezTo>
                  <a:pt x="214268" y="2249648"/>
                  <a:pt x="228319" y="2207828"/>
                  <a:pt x="217338" y="2184679"/>
                </a:cubicBezTo>
                <a:lnTo>
                  <a:pt x="242924" y="2093132"/>
                </a:lnTo>
                <a:cubicBezTo>
                  <a:pt x="264937" y="2084587"/>
                  <a:pt x="280562" y="1985868"/>
                  <a:pt x="290446" y="1950235"/>
                </a:cubicBezTo>
                <a:cubicBezTo>
                  <a:pt x="308239" y="1920183"/>
                  <a:pt x="350073" y="1898905"/>
                  <a:pt x="361001" y="1861568"/>
                </a:cubicBezTo>
                <a:cubicBezTo>
                  <a:pt x="367163" y="1810687"/>
                  <a:pt x="352049" y="1869507"/>
                  <a:pt x="356015" y="1809499"/>
                </a:cubicBezTo>
                <a:cubicBezTo>
                  <a:pt x="355145" y="1754297"/>
                  <a:pt x="367821" y="1767680"/>
                  <a:pt x="375846" y="1693716"/>
                </a:cubicBezTo>
                <a:cubicBezTo>
                  <a:pt x="374712" y="1654244"/>
                  <a:pt x="382062" y="1627007"/>
                  <a:pt x="381776" y="1605195"/>
                </a:cubicBezTo>
                <a:cubicBezTo>
                  <a:pt x="389848" y="1568952"/>
                  <a:pt x="392552" y="1564518"/>
                  <a:pt x="396301" y="1516217"/>
                </a:cubicBezTo>
                <a:cubicBezTo>
                  <a:pt x="401397" y="1488452"/>
                  <a:pt x="428137" y="1457870"/>
                  <a:pt x="409866" y="1429841"/>
                </a:cubicBezTo>
                <a:cubicBezTo>
                  <a:pt x="422203" y="1412325"/>
                  <a:pt x="460064" y="1413592"/>
                  <a:pt x="442210" y="1380081"/>
                </a:cubicBezTo>
                <a:cubicBezTo>
                  <a:pt x="464590" y="1394128"/>
                  <a:pt x="443394" y="1335176"/>
                  <a:pt x="463662" y="1334891"/>
                </a:cubicBezTo>
                <a:cubicBezTo>
                  <a:pt x="480316" y="1336427"/>
                  <a:pt x="515162" y="1194568"/>
                  <a:pt x="519523" y="1185551"/>
                </a:cubicBezTo>
                <a:cubicBezTo>
                  <a:pt x="527731" y="1149210"/>
                  <a:pt x="536547" y="1148087"/>
                  <a:pt x="542909" y="1111168"/>
                </a:cubicBezTo>
                <a:cubicBezTo>
                  <a:pt x="555522" y="1057226"/>
                  <a:pt x="531818" y="1022543"/>
                  <a:pt x="543055" y="993353"/>
                </a:cubicBezTo>
                <a:cubicBezTo>
                  <a:pt x="559986" y="960214"/>
                  <a:pt x="580459" y="867450"/>
                  <a:pt x="592544" y="813953"/>
                </a:cubicBezTo>
                <a:cubicBezTo>
                  <a:pt x="604272" y="746430"/>
                  <a:pt x="608119" y="666470"/>
                  <a:pt x="613420" y="588218"/>
                </a:cubicBezTo>
                <a:cubicBezTo>
                  <a:pt x="604962" y="475380"/>
                  <a:pt x="590630" y="536119"/>
                  <a:pt x="596055" y="376479"/>
                </a:cubicBezTo>
                <a:lnTo>
                  <a:pt x="605018" y="280992"/>
                </a:lnTo>
                <a:cubicBezTo>
                  <a:pt x="604854" y="276227"/>
                  <a:pt x="610771" y="223140"/>
                  <a:pt x="610608" y="218374"/>
                </a:cubicBezTo>
                <a:lnTo>
                  <a:pt x="604880" y="188178"/>
                </a:lnTo>
                <a:lnTo>
                  <a:pt x="630913" y="152404"/>
                </a:lnTo>
                <a:cubicBezTo>
                  <a:pt x="640688" y="136342"/>
                  <a:pt x="647365" y="122048"/>
                  <a:pt x="663530" y="91810"/>
                </a:cubicBezTo>
                <a:lnTo>
                  <a:pt x="705264" y="3016"/>
                </a:lnTo>
                <a:close/>
              </a:path>
            </a:pathLst>
          </a:cu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9CF28A0-2568-4936-E584-E6FEB4AAF3F3}"/>
              </a:ext>
            </a:extLst>
          </p:cNvPr>
          <p:cNvSpPr txBox="1"/>
          <p:nvPr/>
        </p:nvSpPr>
        <p:spPr>
          <a:xfrm>
            <a:off x="8423666" y="6488668"/>
            <a:ext cx="4857545" cy="369332"/>
          </a:xfrm>
          <a:prstGeom prst="rect">
            <a:avLst/>
          </a:prstGeom>
          <a:noFill/>
        </p:spPr>
        <p:txBody>
          <a:bodyPr wrap="square" rtlCol="0">
            <a:spAutoFit/>
          </a:bodyPr>
          <a:lstStyle/>
          <a:p>
            <a:r>
              <a:rPr lang="en-GB" dirty="0"/>
              <a:t>Images from movingmood.com</a:t>
            </a:r>
          </a:p>
        </p:txBody>
      </p:sp>
    </p:spTree>
    <p:extLst>
      <p:ext uri="{BB962C8B-B14F-4D97-AF65-F5344CB8AC3E}">
        <p14:creationId xmlns:p14="http://schemas.microsoft.com/office/powerpoint/2010/main" val="34777436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a:extLst>
              <a:ext uri="{FF2B5EF4-FFF2-40B4-BE49-F238E27FC236}">
                <a16:creationId xmlns:a16="http://schemas.microsoft.com/office/drawing/2014/main" id="{45207222-BB8B-2104-31C4-E57D0B83AF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7288" y="2287588"/>
            <a:ext cx="4611688" cy="3440113"/>
          </a:xfrm>
          <a:prstGeom prst="rect">
            <a:avLst/>
          </a:prstGeom>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1E09A3B8-2545-04C9-414A-D57D6EA7615D}"/>
              </a:ext>
            </a:extLst>
          </p:cNvPr>
          <p:cNvSpPr txBox="1"/>
          <p:nvPr/>
        </p:nvSpPr>
        <p:spPr>
          <a:xfrm>
            <a:off x="1157288" y="5038725"/>
            <a:ext cx="4611688" cy="688975"/>
          </a:xfrm>
          <a:prstGeom prst="rect">
            <a:avLst/>
          </a:prstGeom>
          <a:solidFill>
            <a:srgbClr val="000000">
              <a:alpha val="50000"/>
            </a:srgbClr>
          </a:solidFill>
          <a:ln>
            <a:noFill/>
          </a:ln>
        </p:spPr>
        <p:txBody>
          <a:bodyPr wrap="square" rtlCol="0" anchor="ctr">
            <a:noAutofit/>
          </a:bodyPr>
          <a:lstStyle/>
          <a:p>
            <a:pPr algn="ctr">
              <a:spcAft>
                <a:spcPts val="600"/>
              </a:spcAft>
            </a:pPr>
            <a:r>
              <a:rPr lang="en-GB" sz="950" b="0" i="1">
                <a:solidFill>
                  <a:srgbClr val="FFFFFF"/>
                </a:solidFill>
                <a:effectLst/>
                <a:latin typeface="Arial" panose="020B0604020202020204" pitchFamily="34" charset="0"/>
                <a:cs typeface="Arial" panose="020B0604020202020204" pitchFamily="34" charset="0"/>
              </a:rPr>
              <a:t>Moving3Dmachine 3D print(2023) Authors own</a:t>
            </a:r>
            <a:endParaRPr lang="en-GB" sz="950">
              <a:solidFill>
                <a:srgbClr val="FFFFFF"/>
              </a:solidFill>
              <a:latin typeface="Arial" panose="020B0604020202020204" pitchFamily="34" charset="0"/>
              <a:cs typeface="Arial" panose="020B0604020202020204" pitchFamily="34" charset="0"/>
            </a:endParaRPr>
          </a:p>
        </p:txBody>
      </p:sp>
      <p:pic>
        <p:nvPicPr>
          <p:cNvPr id="14340" name="Picture 4">
            <a:extLst>
              <a:ext uri="{FF2B5EF4-FFF2-40B4-BE49-F238E27FC236}">
                <a16:creationId xmlns:a16="http://schemas.microsoft.com/office/drawing/2014/main" id="{5F4E4AFD-ED21-1680-F4F9-4C7134EAE1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37238" y="2287588"/>
            <a:ext cx="2563813" cy="3440113"/>
          </a:xfrm>
          <a:prstGeom prst="rect">
            <a:avLst/>
          </a:prstGeom>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B7A9BF8-18C8-B8EF-6618-B15D0F6F5151}"/>
              </a:ext>
            </a:extLst>
          </p:cNvPr>
          <p:cNvSpPr txBox="1"/>
          <p:nvPr/>
        </p:nvSpPr>
        <p:spPr>
          <a:xfrm>
            <a:off x="5837238" y="5038725"/>
            <a:ext cx="2563813" cy="688975"/>
          </a:xfrm>
          <a:prstGeom prst="rect">
            <a:avLst/>
          </a:prstGeom>
          <a:solidFill>
            <a:srgbClr val="000000">
              <a:alpha val="50000"/>
            </a:srgbClr>
          </a:solidFill>
          <a:ln>
            <a:noFill/>
          </a:ln>
        </p:spPr>
        <p:txBody>
          <a:bodyPr wrap="square" rtlCol="0" anchor="ctr">
            <a:noAutofit/>
          </a:bodyPr>
          <a:lstStyle/>
          <a:p>
            <a:pPr algn="ctr">
              <a:spcAft>
                <a:spcPts val="600"/>
              </a:spcAft>
            </a:pPr>
            <a:r>
              <a:rPr lang="en-GB" sz="950" b="0" i="1">
                <a:solidFill>
                  <a:srgbClr val="FFFFFF"/>
                </a:solidFill>
                <a:effectLst/>
                <a:latin typeface="Arial" panose="020B0604020202020204" pitchFamily="34" charset="0"/>
                <a:cs typeface="Arial" panose="020B0604020202020204" pitchFamily="34" charset="0"/>
              </a:rPr>
              <a:t>Cutting the rod (2024)</a:t>
            </a:r>
            <a:endParaRPr lang="en-GB" sz="950">
              <a:solidFill>
                <a:srgbClr val="FFFFFF"/>
              </a:solidFill>
              <a:latin typeface="Arial" panose="020B0604020202020204" pitchFamily="34" charset="0"/>
              <a:cs typeface="Arial" panose="020B0604020202020204" pitchFamily="34" charset="0"/>
            </a:endParaRPr>
          </a:p>
        </p:txBody>
      </p:sp>
      <p:pic>
        <p:nvPicPr>
          <p:cNvPr id="14342" name="Picture 6">
            <a:extLst>
              <a:ext uri="{FF2B5EF4-FFF2-40B4-BE49-F238E27FC236}">
                <a16:creationId xmlns:a16="http://schemas.microsoft.com/office/drawing/2014/main" id="{FB454119-DD54-53C5-4F9C-E0607547FE4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67725" y="2287588"/>
            <a:ext cx="2563813" cy="3440113"/>
          </a:xfrm>
          <a:prstGeom prst="rect">
            <a:avLst/>
          </a:prstGeom>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E853B8BC-4E44-7186-E534-F29128FBDE9F}"/>
              </a:ext>
            </a:extLst>
          </p:cNvPr>
          <p:cNvSpPr txBox="1"/>
          <p:nvPr/>
        </p:nvSpPr>
        <p:spPr>
          <a:xfrm>
            <a:off x="8467725" y="5038725"/>
            <a:ext cx="2563813" cy="688975"/>
          </a:xfrm>
          <a:prstGeom prst="rect">
            <a:avLst/>
          </a:prstGeom>
          <a:solidFill>
            <a:srgbClr val="000000">
              <a:alpha val="50000"/>
            </a:srgbClr>
          </a:solidFill>
          <a:ln>
            <a:noFill/>
          </a:ln>
        </p:spPr>
        <p:txBody>
          <a:bodyPr wrap="square" rtlCol="0" anchor="ctr">
            <a:noAutofit/>
          </a:bodyPr>
          <a:lstStyle/>
          <a:p>
            <a:pPr algn="ctr">
              <a:spcAft>
                <a:spcPts val="600"/>
              </a:spcAft>
            </a:pPr>
            <a:r>
              <a:rPr lang="en-GB" sz="950" b="0" i="1">
                <a:solidFill>
                  <a:srgbClr val="FFFFFF"/>
                </a:solidFill>
                <a:effectLst/>
                <a:latin typeface="Arial" panose="020B0604020202020204" pitchFamily="34" charset="0"/>
                <a:cs typeface="Arial" panose="020B0604020202020204" pitchFamily="34" charset="0"/>
              </a:rPr>
              <a:t>Moving3Dmachine applied. (2024)</a:t>
            </a:r>
            <a:endParaRPr lang="en-GB" sz="950">
              <a:solidFill>
                <a:srgbClr val="FFFFFF"/>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74BD07B4-A9C3-8231-7667-1A3192E00E0E}"/>
              </a:ext>
            </a:extLst>
          </p:cNvPr>
          <p:cNvSpPr txBox="1"/>
          <p:nvPr/>
        </p:nvSpPr>
        <p:spPr>
          <a:xfrm>
            <a:off x="1761565" y="389965"/>
            <a:ext cx="8256494" cy="1477328"/>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Moving3Dmachine was printed at LCC due to LCF’s LEV system not being operational. With the help and advice from LCF’s head sewing machine technician, and the 3D support technician, I was able to build and implement the adaptation to one of our industrial machines.</a:t>
            </a:r>
          </a:p>
          <a:p>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891709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a:extLst>
              <a:ext uri="{FF2B5EF4-FFF2-40B4-BE49-F238E27FC236}">
                <a16:creationId xmlns:a16="http://schemas.microsoft.com/office/drawing/2014/main" id="{728FAB3E-7668-10AE-DD86-3C5BF0FA4CF7}"/>
              </a:ext>
            </a:extLst>
          </p:cNvPr>
          <p:cNvSpPr>
            <a:spLocks noGrp="1"/>
          </p:cNvSpPr>
          <p:nvPr>
            <p:ph idx="1"/>
          </p:nvPr>
        </p:nvSpPr>
        <p:spPr>
          <a:xfrm>
            <a:off x="1151979" y="1656220"/>
            <a:ext cx="4438036" cy="3908585"/>
          </a:xfrm>
        </p:spPr>
        <p:txBody>
          <a:bodyPr>
            <a:normAutofit lnSpcReduction="10000"/>
          </a:bodyPr>
          <a:lstStyle/>
          <a:p>
            <a:pPr marL="0" indent="0" algn="l">
              <a:buNone/>
            </a:pPr>
            <a:r>
              <a:rPr lang="en-GB" sz="1400" b="0" i="0" dirty="0">
                <a:solidFill>
                  <a:srgbClr val="1A1A1A"/>
                </a:solidFill>
                <a:effectLst/>
                <a:latin typeface="Merriweather" panose="00000500000000000000" pitchFamily="2" charset="0"/>
              </a:rPr>
              <a:t>It works!</a:t>
            </a:r>
          </a:p>
          <a:p>
            <a:pPr marL="0" indent="0" algn="l">
              <a:buNone/>
            </a:pPr>
            <a:endParaRPr lang="en-GB" sz="1400" b="0" i="0" dirty="0">
              <a:solidFill>
                <a:srgbClr val="1A1A1A"/>
              </a:solidFill>
              <a:effectLst/>
              <a:latin typeface="Merriweather" panose="00000500000000000000" pitchFamily="2" charset="0"/>
            </a:endParaRPr>
          </a:p>
          <a:p>
            <a:pPr marL="0" indent="0" algn="l">
              <a:buNone/>
            </a:pPr>
            <a:r>
              <a:rPr lang="en-GB" sz="1400" b="0" i="0" dirty="0">
                <a:solidFill>
                  <a:srgbClr val="1A1A1A"/>
                </a:solidFill>
                <a:effectLst/>
                <a:latin typeface="Merriweather" panose="00000500000000000000" pitchFamily="2" charset="0"/>
              </a:rPr>
              <a:t>To lift the foot, using the arm, move the stick to the right. The power the machine, apply pressure from the top down. The harder you push, the faster the machine.</a:t>
            </a:r>
          </a:p>
          <a:p>
            <a:pPr marL="0" indent="0" algn="l">
              <a:buNone/>
            </a:pPr>
            <a:endParaRPr lang="en-GB" sz="1400" dirty="0">
              <a:solidFill>
                <a:srgbClr val="1A1A1A"/>
              </a:solidFill>
              <a:latin typeface="Merriweather" panose="00000500000000000000" pitchFamily="2" charset="0"/>
            </a:endParaRPr>
          </a:p>
          <a:p>
            <a:pPr marL="0" indent="0" algn="l">
              <a:buNone/>
            </a:pPr>
            <a:r>
              <a:rPr lang="en-GB" sz="1400" b="0" i="0" dirty="0">
                <a:solidFill>
                  <a:srgbClr val="1A1A1A"/>
                </a:solidFill>
                <a:effectLst/>
                <a:latin typeface="Merriweather" panose="00000500000000000000" pitchFamily="2" charset="0"/>
              </a:rPr>
              <a:t>The rod is </a:t>
            </a:r>
            <a:r>
              <a:rPr lang="en-GB" sz="1400" dirty="0">
                <a:solidFill>
                  <a:srgbClr val="1A1A1A"/>
                </a:solidFill>
                <a:latin typeface="Merriweather" panose="00000500000000000000" pitchFamily="2" charset="0"/>
              </a:rPr>
              <a:t>currently too high. I plan to develop this to make it height adjustable.</a:t>
            </a:r>
          </a:p>
          <a:p>
            <a:pPr marL="0" indent="0" algn="l">
              <a:buNone/>
            </a:pPr>
            <a:endParaRPr lang="en-GB" sz="1400" b="0" i="0" dirty="0">
              <a:solidFill>
                <a:srgbClr val="1A1A1A"/>
              </a:solidFill>
              <a:effectLst/>
              <a:latin typeface="Merriweather" panose="00000500000000000000" pitchFamily="2" charset="0"/>
            </a:endParaRPr>
          </a:p>
          <a:p>
            <a:pPr marL="0" indent="0" algn="l">
              <a:buNone/>
            </a:pPr>
            <a:r>
              <a:rPr lang="en-GB" sz="1400" b="0" i="0" dirty="0">
                <a:solidFill>
                  <a:srgbClr val="1A1A1A"/>
                </a:solidFill>
                <a:effectLst/>
                <a:latin typeface="Merriweather" panose="00000500000000000000" pitchFamily="2" charset="0"/>
              </a:rPr>
              <a:t>Machine was tested by all the costume technicians. Feedback forms were filled out and the results can be seen on </a:t>
            </a:r>
            <a:r>
              <a:rPr lang="en-GB" sz="1400" b="0" i="0" dirty="0">
                <a:solidFill>
                  <a:srgbClr val="1A1A1A"/>
                </a:solidFill>
                <a:effectLst/>
                <a:latin typeface="Merriweather" panose="00000500000000000000" pitchFamily="2" charset="0"/>
                <a:hlinkClick r:id="rId2"/>
              </a:rPr>
              <a:t>https://sarahmasters.myblog.arts.ac.uk/</a:t>
            </a:r>
            <a:endParaRPr lang="en-GB" sz="1400" b="0" i="0" dirty="0">
              <a:solidFill>
                <a:srgbClr val="1A1A1A"/>
              </a:solidFill>
              <a:effectLst/>
              <a:latin typeface="Merriweather" panose="00000500000000000000" pitchFamily="2" charset="0"/>
            </a:endParaRPr>
          </a:p>
          <a:p>
            <a:pPr marL="0" indent="0" algn="l">
              <a:buNone/>
            </a:pPr>
            <a:endParaRPr lang="en-GB" sz="1400" dirty="0">
              <a:solidFill>
                <a:srgbClr val="1A1A1A"/>
              </a:solidFill>
              <a:latin typeface="Merriweather" panose="00000500000000000000" pitchFamily="2" charset="0"/>
            </a:endParaRPr>
          </a:p>
          <a:p>
            <a:pPr marL="0" indent="0" algn="l">
              <a:buNone/>
            </a:pPr>
            <a:r>
              <a:rPr lang="en-GB" sz="1400" b="0" i="0" dirty="0">
                <a:solidFill>
                  <a:srgbClr val="1A1A1A"/>
                </a:solidFill>
                <a:effectLst/>
                <a:latin typeface="Merriweather" panose="00000500000000000000" pitchFamily="2" charset="0"/>
              </a:rPr>
              <a:t>Total cost of Moving3Dmachine - £8.43</a:t>
            </a:r>
          </a:p>
          <a:p>
            <a:pPr marL="0" indent="0" algn="l">
              <a:buNone/>
            </a:pPr>
            <a:endParaRPr lang="en-GB" sz="1400" b="0" i="0" dirty="0">
              <a:solidFill>
                <a:srgbClr val="1A1A1A"/>
              </a:solidFill>
              <a:effectLst/>
              <a:latin typeface="Merriweather" panose="00000500000000000000" pitchFamily="2" charset="0"/>
            </a:endParaRPr>
          </a:p>
          <a:p>
            <a:pPr marL="0" indent="0">
              <a:buNone/>
            </a:pPr>
            <a:endParaRPr lang="en-US" sz="2000" dirty="0"/>
          </a:p>
        </p:txBody>
      </p:sp>
      <p:sp>
        <p:nvSpPr>
          <p:cNvPr id="9" name="TextBox 8">
            <a:extLst>
              <a:ext uri="{FF2B5EF4-FFF2-40B4-BE49-F238E27FC236}">
                <a16:creationId xmlns:a16="http://schemas.microsoft.com/office/drawing/2014/main" id="{168B76EF-CD8F-F64A-BCC4-499BEF812EC3}"/>
              </a:ext>
            </a:extLst>
          </p:cNvPr>
          <p:cNvSpPr txBox="1"/>
          <p:nvPr/>
        </p:nvSpPr>
        <p:spPr>
          <a:xfrm>
            <a:off x="7696339" y="193792"/>
            <a:ext cx="3322341" cy="523220"/>
          </a:xfrm>
          <a:prstGeom prst="rect">
            <a:avLst/>
          </a:prstGeom>
          <a:noFill/>
        </p:spPr>
        <p:txBody>
          <a:bodyPr wrap="square" rtlCol="0">
            <a:spAutoFit/>
          </a:bodyPr>
          <a:lstStyle/>
          <a:p>
            <a:r>
              <a:rPr lang="en-GB" sz="1400" b="0" i="1" dirty="0">
                <a:solidFill>
                  <a:srgbClr val="686868"/>
                </a:solidFill>
                <a:effectLst/>
                <a:latin typeface="Arial" panose="020B0604020202020204" pitchFamily="34" charset="0"/>
                <a:cs typeface="Arial" panose="020B0604020202020204" pitchFamily="34" charset="0"/>
              </a:rPr>
              <a:t>Video of machine in action (2024) Authors own</a:t>
            </a:r>
            <a:endParaRPr lang="en-GB" sz="1400" dirty="0">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2A70956F-D22A-5747-FF4B-29C944E78806}"/>
              </a:ext>
            </a:extLst>
          </p:cNvPr>
          <p:cNvPicPr>
            <a:picLocks noChangeAspect="1"/>
          </p:cNvPicPr>
          <p:nvPr/>
        </p:nvPicPr>
        <p:blipFill>
          <a:blip r:embed="rId3"/>
          <a:stretch>
            <a:fillRect/>
          </a:stretch>
        </p:blipFill>
        <p:spPr>
          <a:xfrm>
            <a:off x="7696339" y="695263"/>
            <a:ext cx="3088110" cy="5467473"/>
          </a:xfrm>
          <a:prstGeom prst="rect">
            <a:avLst/>
          </a:prstGeom>
        </p:spPr>
      </p:pic>
    </p:spTree>
    <p:extLst>
      <p:ext uri="{BB962C8B-B14F-4D97-AF65-F5344CB8AC3E}">
        <p14:creationId xmlns:p14="http://schemas.microsoft.com/office/powerpoint/2010/main" val="37846881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C87A7-D504-4398-722C-0283208636ED}"/>
              </a:ext>
            </a:extLst>
          </p:cNvPr>
          <p:cNvSpPr>
            <a:spLocks noGrp="1"/>
          </p:cNvSpPr>
          <p:nvPr>
            <p:ph type="title"/>
          </p:nvPr>
        </p:nvSpPr>
        <p:spPr/>
        <p:txBody>
          <a:bodyPr>
            <a:normAutofit/>
          </a:bodyPr>
          <a:lstStyle/>
          <a:p>
            <a:r>
              <a:rPr lang="en-GB" sz="2800" i="0" u="none" strike="noStrike" dirty="0">
                <a:effectLst/>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Feedback from Costume technicians.</a:t>
            </a:r>
            <a:br>
              <a:rPr lang="en-GB" b="1" i="0" dirty="0">
                <a:solidFill>
                  <a:srgbClr val="1A1A1A"/>
                </a:solidFill>
                <a:effectLst/>
                <a:latin typeface="Montserrat" panose="00000500000000000000" pitchFamily="2" charset="0"/>
              </a:rPr>
            </a:br>
            <a:endParaRPr lang="en-GB" dirty="0"/>
          </a:p>
        </p:txBody>
      </p:sp>
      <p:pic>
        <p:nvPicPr>
          <p:cNvPr id="1026" name="Picture 2">
            <a:extLst>
              <a:ext uri="{FF2B5EF4-FFF2-40B4-BE49-F238E27FC236}">
                <a16:creationId xmlns:a16="http://schemas.microsoft.com/office/drawing/2014/main" id="{F20ED06F-BFFA-326E-FF73-44D7F94587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450" y="1027906"/>
            <a:ext cx="4850066" cy="283368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A8DB5EA5-6E8F-783E-37C9-84B48EBCCB0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58272" y="1027906"/>
            <a:ext cx="4850066" cy="283368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BA1146EB-89F4-AE3B-1F37-9676A93C148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43300" y="4014786"/>
            <a:ext cx="5105400" cy="26256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80627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B8C622-DD74-E762-2653-E265D8DAF2CC}"/>
              </a:ext>
            </a:extLst>
          </p:cNvPr>
          <p:cNvSpPr>
            <a:spLocks noGrp="1"/>
          </p:cNvSpPr>
          <p:nvPr>
            <p:ph type="title"/>
          </p:nvPr>
        </p:nvSpPr>
        <p:spPr>
          <a:xfrm>
            <a:off x="838200" y="365125"/>
            <a:ext cx="10515600" cy="468593"/>
          </a:xfrm>
        </p:spPr>
        <p:txBody>
          <a:bodyPr>
            <a:normAutofit/>
          </a:bodyPr>
          <a:lstStyle/>
          <a:p>
            <a:r>
              <a:rPr lang="en-GB" sz="2000" dirty="0"/>
              <a:t>Bibliography text</a:t>
            </a:r>
          </a:p>
        </p:txBody>
      </p:sp>
      <p:sp>
        <p:nvSpPr>
          <p:cNvPr id="3" name="Content Placeholder 2">
            <a:extLst>
              <a:ext uri="{FF2B5EF4-FFF2-40B4-BE49-F238E27FC236}">
                <a16:creationId xmlns:a16="http://schemas.microsoft.com/office/drawing/2014/main" id="{DEF28958-70C2-67F1-FECA-D97BE7DE5B84}"/>
              </a:ext>
            </a:extLst>
          </p:cNvPr>
          <p:cNvSpPr>
            <a:spLocks noGrp="1"/>
          </p:cNvSpPr>
          <p:nvPr>
            <p:ph idx="1"/>
          </p:nvPr>
        </p:nvSpPr>
        <p:spPr>
          <a:xfrm>
            <a:off x="838200" y="833718"/>
            <a:ext cx="10515600" cy="4351338"/>
          </a:xfrm>
        </p:spPr>
        <p:txBody>
          <a:bodyPr>
            <a:normAutofit fontScale="92500"/>
          </a:bodyPr>
          <a:lstStyle/>
          <a:p>
            <a:pPr marL="0" indent="0">
              <a:buNone/>
            </a:pPr>
            <a:r>
              <a:rPr lang="en-GB" sz="1400" b="0" i="0" dirty="0">
                <a:solidFill>
                  <a:srgbClr val="1A1A1A"/>
                </a:solidFill>
                <a:effectLst/>
                <a:latin typeface="Arial" panose="020B0604020202020204" pitchFamily="34" charset="0"/>
                <a:cs typeface="Arial" panose="020B0604020202020204" pitchFamily="34" charset="0"/>
              </a:rPr>
              <a:t>Barham, P. Greenshields, S. Mitchell, J. (2020) CLIENT PROJECT REPORT CPR2714 </a:t>
            </a:r>
            <a:r>
              <a:rPr lang="en-GB" sz="1400" b="0" i="1" dirty="0">
                <a:solidFill>
                  <a:srgbClr val="1A1A1A"/>
                </a:solidFill>
                <a:effectLst/>
                <a:latin typeface="Arial" panose="020B0604020202020204" pitchFamily="34" charset="0"/>
                <a:cs typeface="Arial" panose="020B0604020202020204" pitchFamily="34" charset="0"/>
              </a:rPr>
              <a:t>Accessible Public Realm: Updating</a:t>
            </a:r>
            <a:br>
              <a:rPr lang="en-GB" sz="1400" b="0" i="1" dirty="0">
                <a:solidFill>
                  <a:srgbClr val="1A1A1A"/>
                </a:solidFill>
                <a:effectLst/>
                <a:latin typeface="Arial" panose="020B0604020202020204" pitchFamily="34" charset="0"/>
                <a:cs typeface="Arial" panose="020B0604020202020204" pitchFamily="34" charset="0"/>
              </a:rPr>
            </a:br>
            <a:r>
              <a:rPr lang="en-GB" sz="1400" b="0" i="1" dirty="0">
                <a:solidFill>
                  <a:srgbClr val="1A1A1A"/>
                </a:solidFill>
                <a:effectLst/>
                <a:latin typeface="Arial" panose="020B0604020202020204" pitchFamily="34" charset="0"/>
                <a:cs typeface="Arial" panose="020B0604020202020204" pitchFamily="34" charset="0"/>
              </a:rPr>
              <a:t>Guidance and Further Research Technical Annex 2: A review of the dimensions of wheeled mobility aids (RQ2)</a:t>
            </a:r>
            <a:r>
              <a:rPr lang="en-GB" sz="1400" b="0" i="0" dirty="0">
                <a:solidFill>
                  <a:srgbClr val="1A1A1A"/>
                </a:solidFill>
                <a:effectLst/>
                <a:latin typeface="Arial" panose="020B0604020202020204" pitchFamily="34" charset="0"/>
                <a:cs typeface="Arial" panose="020B0604020202020204" pitchFamily="34" charset="0"/>
              </a:rPr>
              <a:t> Available at </a:t>
            </a:r>
            <a:r>
              <a:rPr lang="en-GB" sz="1400" b="0" i="0" u="none" strike="noStrike" dirty="0">
                <a:solidFill>
                  <a:srgbClr val="007ACC"/>
                </a:solidFill>
                <a:effectLst/>
                <a:latin typeface="Arial" panose="020B0604020202020204" pitchFamily="34" charset="0"/>
                <a:cs typeface="Arial" panose="020B0604020202020204" pitchFamily="34" charset="0"/>
                <a:hlinkClick r:id="rId2"/>
              </a:rPr>
              <a:t>https://assets.publishing.service.gov.uk/media/5e4d412986650c10e4580eb5/accessible-public-realm-annex-2-review-of-the-dimensions-of-wheeled-mobility-aids.pdf</a:t>
            </a:r>
            <a:r>
              <a:rPr lang="en-GB" sz="1400" b="0" i="0" dirty="0">
                <a:solidFill>
                  <a:srgbClr val="1A1A1A"/>
                </a:solidFill>
                <a:effectLst/>
                <a:latin typeface="Arial" panose="020B0604020202020204" pitchFamily="34" charset="0"/>
                <a:cs typeface="Arial" panose="020B0604020202020204" pitchFamily="34" charset="0"/>
              </a:rPr>
              <a:t> [Accessed[ 21th November 2023.</a:t>
            </a:r>
          </a:p>
          <a:p>
            <a:pPr marL="0" indent="0">
              <a:buNone/>
            </a:pPr>
            <a:r>
              <a:rPr lang="en-GB" sz="1400" b="0" i="0" dirty="0">
                <a:solidFill>
                  <a:srgbClr val="1A1A1A"/>
                </a:solidFill>
                <a:effectLst/>
                <a:latin typeface="Arial" panose="020B0604020202020204" pitchFamily="34" charset="0"/>
                <a:cs typeface="Arial" panose="020B0604020202020204" pitchFamily="34" charset="0"/>
              </a:rPr>
              <a:t>Disability Rights UK (2022) </a:t>
            </a:r>
            <a:r>
              <a:rPr lang="en-GB" sz="1400" b="0" i="1" dirty="0">
                <a:solidFill>
                  <a:srgbClr val="1A1A1A"/>
                </a:solidFill>
                <a:effectLst/>
                <a:latin typeface="Arial" panose="020B0604020202020204" pitchFamily="34" charset="0"/>
                <a:cs typeface="Arial" panose="020B0604020202020204" pitchFamily="34" charset="0"/>
              </a:rPr>
              <a:t>Social Model of disability: Language</a:t>
            </a:r>
            <a:r>
              <a:rPr lang="en-GB" sz="1400" b="0" i="0" dirty="0">
                <a:solidFill>
                  <a:srgbClr val="1A1A1A"/>
                </a:solidFill>
                <a:effectLst/>
                <a:latin typeface="Arial" panose="020B0604020202020204" pitchFamily="34" charset="0"/>
                <a:cs typeface="Arial" panose="020B0604020202020204" pitchFamily="34" charset="0"/>
              </a:rPr>
              <a:t>. Available at https://www.disabilityrightsuk.org/social-model-disability-language Accessed 20th November 2023</a:t>
            </a:r>
          </a:p>
          <a:p>
            <a:pPr marL="0" indent="0">
              <a:lnSpc>
                <a:spcPct val="90000"/>
              </a:lnSpc>
              <a:spcBef>
                <a:spcPts val="1000"/>
              </a:spcBef>
              <a:spcAft>
                <a:spcPts val="800"/>
              </a:spcAft>
              <a:buNone/>
            </a:pPr>
            <a:r>
              <a:rPr lang="en-GB" sz="1400" dirty="0">
                <a:solidFill>
                  <a:srgbClr val="222222"/>
                </a:solidFill>
                <a:effectLst/>
                <a:latin typeface="Arial" panose="020B0604020202020204" pitchFamily="34" charset="0"/>
                <a:ea typeface="Calibri" panose="020F0502020204030204" pitchFamily="34" charset="0"/>
                <a:cs typeface="Arial" panose="020B0604020202020204" pitchFamily="34" charset="0"/>
              </a:rPr>
              <a:t>Imrie, R., 2000. Disability and discourses of mobility and movement. </a:t>
            </a:r>
            <a:r>
              <a:rPr lang="en-GB" sz="1400" i="1" dirty="0">
                <a:effectLst/>
                <a:latin typeface="Arial" panose="020B0604020202020204" pitchFamily="34" charset="0"/>
                <a:ea typeface="Calibri" panose="020F0502020204030204" pitchFamily="34" charset="0"/>
                <a:cs typeface="Arial" panose="020B0604020202020204" pitchFamily="34" charset="0"/>
              </a:rPr>
              <a:t>Environment and planning A</a:t>
            </a:r>
            <a:r>
              <a:rPr lang="en-GB" sz="1400" dirty="0">
                <a:effectLst/>
                <a:latin typeface="Arial" panose="020B0604020202020204" pitchFamily="34" charset="0"/>
                <a:ea typeface="Calibri" panose="020F0502020204030204" pitchFamily="34" charset="0"/>
                <a:cs typeface="Arial" panose="020B0604020202020204" pitchFamily="34" charset="0"/>
              </a:rPr>
              <a:t>, </a:t>
            </a:r>
            <a:r>
              <a:rPr lang="en-GB" sz="1400" i="1" dirty="0">
                <a:effectLst/>
                <a:latin typeface="Arial" panose="020B0604020202020204" pitchFamily="34" charset="0"/>
                <a:ea typeface="Calibri" panose="020F0502020204030204" pitchFamily="34" charset="0"/>
                <a:cs typeface="Arial" panose="020B0604020202020204" pitchFamily="34" charset="0"/>
              </a:rPr>
              <a:t>32</a:t>
            </a:r>
            <a:r>
              <a:rPr lang="en-GB" sz="1400" dirty="0">
                <a:effectLst/>
                <a:latin typeface="Arial" panose="020B0604020202020204" pitchFamily="34" charset="0"/>
                <a:ea typeface="Calibri" panose="020F0502020204030204" pitchFamily="34" charset="0"/>
                <a:cs typeface="Arial" panose="020B0604020202020204" pitchFamily="34" charset="0"/>
              </a:rPr>
              <a:t>(9), pp.1641-1656. Available at </a:t>
            </a:r>
            <a:r>
              <a:rPr lang="en-GB" sz="1400" u="sng" dirty="0">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3"/>
              </a:rPr>
              <a:t>https://www.researchgate.net/profile/Rob-Imrie/publication/23538979_Disability_and_Discourses_of_Mobility_and_Movement/links/5f113a484585151299a1353d/Disability-and-Discourses-of-Mobility-and-Movement.pdf</a:t>
            </a:r>
            <a:r>
              <a:rPr lang="en-GB" sz="1400" dirty="0">
                <a:effectLst/>
                <a:latin typeface="Arial" panose="020B0604020202020204" pitchFamily="34" charset="0"/>
                <a:ea typeface="Calibri" panose="020F0502020204030204" pitchFamily="34" charset="0"/>
                <a:cs typeface="Arial" panose="020B0604020202020204" pitchFamily="34" charset="0"/>
              </a:rPr>
              <a:t> [Accessed] 8th November 2023.</a:t>
            </a:r>
            <a:endParaRPr lang="en-GB" sz="1400" b="0" i="0" dirty="0">
              <a:solidFill>
                <a:srgbClr val="1A1A1A"/>
              </a:solidFill>
              <a:effectLst/>
              <a:latin typeface="Arial" panose="020B0604020202020204" pitchFamily="34" charset="0"/>
              <a:cs typeface="Arial" panose="020B0604020202020204" pitchFamily="34" charset="0"/>
            </a:endParaRPr>
          </a:p>
          <a:p>
            <a:pPr marL="0" indent="0">
              <a:buNone/>
            </a:pPr>
            <a:r>
              <a:rPr lang="en-GB" sz="1400" b="0" i="0" dirty="0">
                <a:solidFill>
                  <a:srgbClr val="1A1A1A"/>
                </a:solidFill>
                <a:effectLst/>
                <a:latin typeface="Arial" panose="020B0604020202020204" pitchFamily="34" charset="0"/>
                <a:cs typeface="Arial" panose="020B0604020202020204" pitchFamily="34" charset="0"/>
              </a:rPr>
              <a:t>Moving Mood (2023) </a:t>
            </a:r>
            <a:r>
              <a:rPr lang="en-GB" sz="1400" b="0" i="1" dirty="0">
                <a:solidFill>
                  <a:srgbClr val="1A1A1A"/>
                </a:solidFill>
                <a:effectLst/>
                <a:latin typeface="Arial" panose="020B0604020202020204" pitchFamily="34" charset="0"/>
                <a:cs typeface="Arial" panose="020B0604020202020204" pitchFamily="34" charset="0"/>
              </a:rPr>
              <a:t>Sewing machines for inclusive production. </a:t>
            </a:r>
            <a:r>
              <a:rPr lang="en-GB" sz="1400" b="0" i="0" dirty="0">
                <a:solidFill>
                  <a:srgbClr val="1A1A1A"/>
                </a:solidFill>
                <a:effectLst/>
                <a:latin typeface="Arial" panose="020B0604020202020204" pitchFamily="34" charset="0"/>
                <a:cs typeface="Arial" panose="020B0604020202020204" pitchFamily="34" charset="0"/>
              </a:rPr>
              <a:t>Available at https://movingmood.com/en/consulting-services/sewing-machine-for-inclusive-production/#gutenslider-t9apnbhfv-6 Accessed 1st December 2023</a:t>
            </a:r>
          </a:p>
          <a:p>
            <a:pPr marL="0" indent="0">
              <a:buNone/>
            </a:pPr>
            <a:r>
              <a:rPr lang="en-GB" sz="1400" dirty="0">
                <a:solidFill>
                  <a:srgbClr val="222222"/>
                </a:solidFill>
                <a:effectLst/>
                <a:latin typeface="Arial" panose="020B0604020202020204" pitchFamily="34" charset="0"/>
                <a:ea typeface="Calibri" panose="020F0502020204030204" pitchFamily="34" charset="0"/>
                <a:cs typeface="Arial" panose="020B0604020202020204" pitchFamily="34" charset="0"/>
              </a:rPr>
              <a:t>Paterson, K. and Hughes, B., 1999. Disability studies and phenomenology: The carnal politics of everyday life. </a:t>
            </a:r>
            <a:r>
              <a:rPr lang="en-GB" sz="1400" i="1" dirty="0">
                <a:effectLst/>
                <a:latin typeface="Arial" panose="020B0604020202020204" pitchFamily="34" charset="0"/>
                <a:ea typeface="Calibri" panose="020F0502020204030204" pitchFamily="34" charset="0"/>
                <a:cs typeface="Arial" panose="020B0604020202020204" pitchFamily="34" charset="0"/>
              </a:rPr>
              <a:t>Disability &amp; society</a:t>
            </a:r>
            <a:r>
              <a:rPr lang="en-GB" sz="1400" dirty="0">
                <a:effectLst/>
                <a:latin typeface="Arial" panose="020B0604020202020204" pitchFamily="34" charset="0"/>
                <a:ea typeface="Calibri" panose="020F0502020204030204" pitchFamily="34" charset="0"/>
                <a:cs typeface="Arial" panose="020B0604020202020204" pitchFamily="34" charset="0"/>
              </a:rPr>
              <a:t>, </a:t>
            </a:r>
            <a:r>
              <a:rPr lang="en-GB" sz="1400" i="1" dirty="0">
                <a:effectLst/>
                <a:latin typeface="Arial" panose="020B0604020202020204" pitchFamily="34" charset="0"/>
                <a:ea typeface="Calibri" panose="020F0502020204030204" pitchFamily="34" charset="0"/>
                <a:cs typeface="Arial" panose="020B0604020202020204" pitchFamily="34" charset="0"/>
              </a:rPr>
              <a:t>Available at </a:t>
            </a:r>
            <a:r>
              <a:rPr lang="en-GB" sz="1400" i="1" u="sng" dirty="0">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4"/>
              </a:rPr>
              <a:t>https://www.tandfonline.com/doi/abs/10.1080/09687599925966?casa_token=Xyd9BpWbGqgAAAAA:wpURH6fUO638TrHaL4W5T7Cshjqq0TcGI0ahntBrN3BvPtxjx6_J_EKi2ISuWQR-aWReop_Lt3FcWg</a:t>
            </a:r>
            <a:r>
              <a:rPr lang="en-GB" sz="1400" i="1" dirty="0">
                <a:effectLst/>
                <a:latin typeface="Arial" panose="020B0604020202020204" pitchFamily="34" charset="0"/>
                <a:ea typeface="Calibri" panose="020F0502020204030204" pitchFamily="34" charset="0"/>
                <a:cs typeface="Arial" panose="020B0604020202020204" pitchFamily="34" charset="0"/>
              </a:rPr>
              <a:t> </a:t>
            </a:r>
            <a:r>
              <a:rPr lang="en-GB" sz="1400" dirty="0">
                <a:effectLst/>
                <a:latin typeface="Arial" panose="020B0604020202020204" pitchFamily="34" charset="0"/>
                <a:ea typeface="Calibri" panose="020F0502020204030204" pitchFamily="34" charset="0"/>
                <a:cs typeface="Arial" panose="020B0604020202020204" pitchFamily="34" charset="0"/>
              </a:rPr>
              <a:t>[Accessed] 8</a:t>
            </a:r>
            <a:r>
              <a:rPr lang="en-GB" sz="1400" baseline="30000" dirty="0">
                <a:effectLst/>
                <a:latin typeface="Arial" panose="020B0604020202020204" pitchFamily="34" charset="0"/>
                <a:ea typeface="Calibri" panose="020F0502020204030204" pitchFamily="34" charset="0"/>
                <a:cs typeface="Arial" panose="020B0604020202020204" pitchFamily="34" charset="0"/>
              </a:rPr>
              <a:t>th</a:t>
            </a:r>
            <a:r>
              <a:rPr lang="en-GB" sz="1400" dirty="0">
                <a:effectLst/>
                <a:latin typeface="Arial" panose="020B0604020202020204" pitchFamily="34" charset="0"/>
                <a:ea typeface="Calibri" panose="020F0502020204030204" pitchFamily="34" charset="0"/>
                <a:cs typeface="Arial" panose="020B0604020202020204" pitchFamily="34" charset="0"/>
              </a:rPr>
              <a:t> November 2023</a:t>
            </a:r>
          </a:p>
          <a:p>
            <a:pPr marL="0" indent="0">
              <a:buNone/>
            </a:pPr>
            <a:r>
              <a:rPr lang="en-GB" sz="1400" dirty="0">
                <a:latin typeface="Arial" panose="020B0604020202020204" pitchFamily="34" charset="0"/>
                <a:cs typeface="Arial" panose="020B0604020202020204" pitchFamily="34" charset="0"/>
              </a:rPr>
              <a:t>UAL (2022) </a:t>
            </a:r>
            <a:r>
              <a:rPr lang="en-GB" sz="1400" i="1" dirty="0">
                <a:latin typeface="Arial" panose="020B0604020202020204" pitchFamily="34" charset="0"/>
                <a:cs typeface="Arial" panose="020B0604020202020204" pitchFamily="34" charset="0"/>
              </a:rPr>
              <a:t>Equality, Diversity and Inclusion Annual report 2021/22 Available ay </a:t>
            </a:r>
            <a:r>
              <a:rPr lang="en-GB" sz="1400" b="0" i="0" dirty="0">
                <a:solidFill>
                  <a:srgbClr val="1A1A1A"/>
                </a:solidFill>
                <a:effectLst/>
                <a:latin typeface="Arial" panose="020B0604020202020204" pitchFamily="34" charset="0"/>
                <a:cs typeface="Arial" panose="020B0604020202020204" pitchFamily="34" charset="0"/>
                <a:hlinkClick r:id="rId5"/>
              </a:rPr>
              <a:t>https://www.arts.ac.uk/?a=389423</a:t>
            </a:r>
            <a:r>
              <a:rPr lang="en-GB" sz="1400" b="0" i="0" dirty="0">
                <a:solidFill>
                  <a:srgbClr val="1A1A1A"/>
                </a:solidFill>
                <a:effectLst/>
                <a:latin typeface="Arial" panose="020B0604020202020204" pitchFamily="34" charset="0"/>
                <a:cs typeface="Arial" panose="020B0604020202020204" pitchFamily="34" charset="0"/>
              </a:rPr>
              <a:t> [accessed] 18</a:t>
            </a:r>
            <a:r>
              <a:rPr lang="en-GB" sz="1400" b="0" i="0" baseline="30000" dirty="0">
                <a:solidFill>
                  <a:srgbClr val="1A1A1A"/>
                </a:solidFill>
                <a:effectLst/>
                <a:latin typeface="Arial" panose="020B0604020202020204" pitchFamily="34" charset="0"/>
                <a:cs typeface="Arial" panose="020B0604020202020204" pitchFamily="34" charset="0"/>
              </a:rPr>
              <a:t>th</a:t>
            </a:r>
            <a:r>
              <a:rPr lang="en-GB" sz="1400" b="0" i="0" dirty="0">
                <a:solidFill>
                  <a:srgbClr val="1A1A1A"/>
                </a:solidFill>
                <a:effectLst/>
                <a:latin typeface="Arial" panose="020B0604020202020204" pitchFamily="34" charset="0"/>
                <a:cs typeface="Arial" panose="020B0604020202020204" pitchFamily="34" charset="0"/>
              </a:rPr>
              <a:t> January 2024</a:t>
            </a:r>
          </a:p>
          <a:p>
            <a:pPr marL="0" indent="0">
              <a:buNone/>
            </a:pPr>
            <a:r>
              <a:rPr lang="en-GB" sz="1400" dirty="0">
                <a:solidFill>
                  <a:srgbClr val="1A1A1A"/>
                </a:solidFill>
                <a:latin typeface="Arial" panose="020B0604020202020204" pitchFamily="34" charset="0"/>
                <a:cs typeface="Arial" panose="020B0604020202020204" pitchFamily="34" charset="0"/>
              </a:rPr>
              <a:t>University of Oxford (2024) Anticipatory duty. Available at </a:t>
            </a:r>
            <a:r>
              <a:rPr lang="en-GB" sz="1400" dirty="0">
                <a:solidFill>
                  <a:srgbClr val="1A1A1A"/>
                </a:solidFill>
                <a:latin typeface="Arial" panose="020B0604020202020204" pitchFamily="34" charset="0"/>
                <a:cs typeface="Arial" panose="020B0604020202020204" pitchFamily="34" charset="0"/>
                <a:hlinkClick r:id="rId6"/>
              </a:rPr>
              <a:t>https://academic.admin.ox.ac.uk/anticipatory-duty</a:t>
            </a:r>
            <a:r>
              <a:rPr lang="en-GB" sz="1400" dirty="0">
                <a:solidFill>
                  <a:srgbClr val="1A1A1A"/>
                </a:solidFill>
                <a:latin typeface="Arial" panose="020B0604020202020204" pitchFamily="34" charset="0"/>
                <a:cs typeface="Arial" panose="020B0604020202020204" pitchFamily="34" charset="0"/>
              </a:rPr>
              <a:t> [Accessed] 20</a:t>
            </a:r>
            <a:r>
              <a:rPr lang="en-GB" sz="1400" baseline="30000" dirty="0">
                <a:solidFill>
                  <a:srgbClr val="1A1A1A"/>
                </a:solidFill>
                <a:latin typeface="Arial" panose="020B0604020202020204" pitchFamily="34" charset="0"/>
                <a:cs typeface="Arial" panose="020B0604020202020204" pitchFamily="34" charset="0"/>
              </a:rPr>
              <a:t>th</a:t>
            </a:r>
            <a:r>
              <a:rPr lang="en-GB" sz="1400" dirty="0">
                <a:solidFill>
                  <a:srgbClr val="1A1A1A"/>
                </a:solidFill>
                <a:latin typeface="Arial" panose="020B0604020202020204" pitchFamily="34" charset="0"/>
                <a:cs typeface="Arial" panose="020B0604020202020204" pitchFamily="34" charset="0"/>
              </a:rPr>
              <a:t> December 2023</a:t>
            </a:r>
          </a:p>
          <a:p>
            <a:pPr marL="0" indent="0">
              <a:buNone/>
            </a:pPr>
            <a:endParaRPr lang="en-GB" sz="1000" b="0" i="0" dirty="0">
              <a:solidFill>
                <a:srgbClr val="1A1A1A"/>
              </a:solidFill>
              <a:effectLst/>
              <a:latin typeface="Merriweather" panose="00000500000000000000" pitchFamily="2" charset="0"/>
            </a:endParaRPr>
          </a:p>
          <a:p>
            <a:pPr marL="0" indent="0">
              <a:buNone/>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308188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3570A5-AFD9-82BC-A60C-F8BBEDD8F551}"/>
              </a:ext>
            </a:extLst>
          </p:cNvPr>
          <p:cNvSpPr>
            <a:spLocks noGrp="1"/>
          </p:cNvSpPr>
          <p:nvPr>
            <p:ph type="title"/>
          </p:nvPr>
        </p:nvSpPr>
        <p:spPr>
          <a:xfrm>
            <a:off x="838200" y="365126"/>
            <a:ext cx="6618668" cy="315912"/>
          </a:xfrm>
        </p:spPr>
        <p:txBody>
          <a:bodyPr>
            <a:normAutofit/>
          </a:bodyPr>
          <a:lstStyle/>
          <a:p>
            <a:r>
              <a:rPr lang="en-GB" sz="1400" dirty="0"/>
              <a:t>Bibliography Images</a:t>
            </a:r>
          </a:p>
        </p:txBody>
      </p:sp>
      <p:sp>
        <p:nvSpPr>
          <p:cNvPr id="3" name="Content Placeholder 2">
            <a:extLst>
              <a:ext uri="{FF2B5EF4-FFF2-40B4-BE49-F238E27FC236}">
                <a16:creationId xmlns:a16="http://schemas.microsoft.com/office/drawing/2014/main" id="{A3DFE4BA-B0CB-78BE-3627-FB01F524732E}"/>
              </a:ext>
            </a:extLst>
          </p:cNvPr>
          <p:cNvSpPr>
            <a:spLocks noGrp="1"/>
          </p:cNvSpPr>
          <p:nvPr>
            <p:ph idx="1"/>
          </p:nvPr>
        </p:nvSpPr>
        <p:spPr>
          <a:xfrm>
            <a:off x="838200" y="1234829"/>
            <a:ext cx="10515600" cy="4901955"/>
          </a:xfrm>
        </p:spPr>
        <p:txBody>
          <a:bodyPr>
            <a:normAutofit fontScale="25000" lnSpcReduction="20000"/>
          </a:bodyPr>
          <a:lstStyle/>
          <a:p>
            <a:pPr marL="0" indent="0" algn="l">
              <a:buNone/>
            </a:pPr>
            <a:r>
              <a:rPr lang="en-GB" sz="4800" b="0" dirty="0">
                <a:solidFill>
                  <a:srgbClr val="1A1A1A"/>
                </a:solidFill>
                <a:effectLst/>
                <a:latin typeface="Arial" panose="020B0604020202020204" pitchFamily="34" charset="0"/>
                <a:cs typeface="Arial" panose="020B0604020202020204" pitchFamily="34" charset="0"/>
              </a:rPr>
              <a:t>Bolton, P and Hubble, S. (2021) Support for disabled students in higher education in England Available at https://commonslibrary.parliament.uk/research-briefings/cbp-8716/ Accessed 25th November 2023</a:t>
            </a:r>
          </a:p>
          <a:p>
            <a:pPr marL="0" indent="0" algn="l">
              <a:buNone/>
            </a:pPr>
            <a:r>
              <a:rPr lang="en-GB" sz="4800" b="0" dirty="0">
                <a:solidFill>
                  <a:srgbClr val="1A1A1A"/>
                </a:solidFill>
                <a:effectLst/>
                <a:latin typeface="Arial" panose="020B0604020202020204" pitchFamily="34" charset="0"/>
                <a:cs typeface="Arial" panose="020B0604020202020204" pitchFamily="34" charset="0"/>
              </a:rPr>
              <a:t>Masters, S. (21/11/23) Distances between chairs</a:t>
            </a:r>
          </a:p>
          <a:p>
            <a:pPr marL="0" indent="0" algn="l">
              <a:buNone/>
            </a:pPr>
            <a:r>
              <a:rPr lang="en-GB" sz="4800" b="0" dirty="0">
                <a:solidFill>
                  <a:srgbClr val="1A1A1A"/>
                </a:solidFill>
                <a:effectLst/>
                <a:latin typeface="Arial" panose="020B0604020202020204" pitchFamily="34" charset="0"/>
                <a:cs typeface="Arial" panose="020B0604020202020204" pitchFamily="34" charset="0"/>
              </a:rPr>
              <a:t>Masters, S. (21/11/23) Distance between stall</a:t>
            </a:r>
          </a:p>
          <a:p>
            <a:pPr marL="0" indent="0" algn="l">
              <a:buNone/>
            </a:pPr>
            <a:r>
              <a:rPr lang="en-GB" sz="4800" b="0" dirty="0">
                <a:solidFill>
                  <a:srgbClr val="1A1A1A"/>
                </a:solidFill>
                <a:effectLst/>
                <a:latin typeface="Arial" panose="020B0604020202020204" pitchFamily="34" charset="0"/>
                <a:cs typeface="Arial" panose="020B0604020202020204" pitchFamily="34" charset="0"/>
              </a:rPr>
              <a:t>Masters, S. (21/11/23)Door to EB 823</a:t>
            </a:r>
          </a:p>
          <a:p>
            <a:pPr marL="0" indent="0" algn="l">
              <a:buNone/>
            </a:pPr>
            <a:r>
              <a:rPr lang="en-GB" sz="4800" b="0" dirty="0">
                <a:solidFill>
                  <a:srgbClr val="1A1A1A"/>
                </a:solidFill>
                <a:effectLst/>
                <a:latin typeface="Arial" panose="020B0604020202020204" pitchFamily="34" charset="0"/>
                <a:cs typeface="Arial" panose="020B0604020202020204" pitchFamily="34" charset="0"/>
              </a:rPr>
              <a:t>Masters, S. (21/11/23) Door width</a:t>
            </a:r>
          </a:p>
          <a:p>
            <a:pPr marL="0" indent="0">
              <a:buNone/>
            </a:pPr>
            <a:r>
              <a:rPr lang="en-GB" sz="4800" b="0" dirty="0">
                <a:solidFill>
                  <a:srgbClr val="1A1A1A"/>
                </a:solidFill>
                <a:effectLst/>
                <a:latin typeface="Arial" panose="020B0604020202020204" pitchFamily="34" charset="0"/>
                <a:cs typeface="Arial" panose="020B0604020202020204" pitchFamily="34" charset="0"/>
              </a:rPr>
              <a:t>Masters, S (2023) Door Width in EB 823 graph.</a:t>
            </a:r>
          </a:p>
          <a:p>
            <a:pPr marL="0" indent="0">
              <a:buNone/>
            </a:pPr>
            <a:r>
              <a:rPr lang="en-GB" sz="4800" b="0" dirty="0">
                <a:solidFill>
                  <a:srgbClr val="1A1A1A"/>
                </a:solidFill>
                <a:effectLst/>
                <a:latin typeface="Arial" panose="020B0604020202020204" pitchFamily="34" charset="0"/>
                <a:cs typeface="Arial" panose="020B0604020202020204" pitchFamily="34" charset="0"/>
              </a:rPr>
              <a:t>Masters, S (2023) Lockstitch machine</a:t>
            </a:r>
          </a:p>
          <a:p>
            <a:pPr marL="0" indent="0" algn="l">
              <a:buNone/>
            </a:pPr>
            <a:r>
              <a:rPr lang="en-GB" sz="4800" b="0" dirty="0">
                <a:solidFill>
                  <a:srgbClr val="1A1A1A"/>
                </a:solidFill>
                <a:effectLst/>
                <a:latin typeface="Arial" panose="020B0604020202020204" pitchFamily="34" charset="0"/>
                <a:cs typeface="Arial" panose="020B0604020202020204" pitchFamily="34" charset="0"/>
              </a:rPr>
              <a:t>Masters, S. (04/11/23) My Action Research Cycle</a:t>
            </a:r>
          </a:p>
          <a:p>
            <a:pPr marL="0" indent="0">
              <a:buNone/>
            </a:pPr>
            <a:r>
              <a:rPr lang="en-GB" sz="4800" b="0" dirty="0">
                <a:solidFill>
                  <a:srgbClr val="1A1A1A"/>
                </a:solidFill>
                <a:effectLst/>
                <a:latin typeface="Arial" panose="020B0604020202020204" pitchFamily="34" charset="0"/>
                <a:cs typeface="Arial" panose="020B0604020202020204" pitchFamily="34" charset="0"/>
              </a:rPr>
              <a:t>Masters, S. (21/11/23) Occupied machines</a:t>
            </a:r>
          </a:p>
          <a:p>
            <a:pPr marL="0" indent="0">
              <a:buNone/>
            </a:pPr>
            <a:r>
              <a:rPr lang="en-GB" sz="4800" b="0" dirty="0">
                <a:solidFill>
                  <a:srgbClr val="1A1A1A"/>
                </a:solidFill>
                <a:effectLst/>
                <a:latin typeface="Arial" panose="020B0604020202020204" pitchFamily="34" charset="0"/>
                <a:cs typeface="Arial" panose="020B0604020202020204" pitchFamily="34" charset="0"/>
              </a:rPr>
              <a:t>Masters, S. (21/11/23) Overlock machine E823</a:t>
            </a:r>
          </a:p>
          <a:p>
            <a:pPr marL="0" indent="0">
              <a:buNone/>
            </a:pPr>
            <a:r>
              <a:rPr lang="en-GB" sz="4800" b="0" dirty="0">
                <a:solidFill>
                  <a:srgbClr val="1A1A1A"/>
                </a:solidFill>
                <a:effectLst/>
                <a:latin typeface="Arial" panose="020B0604020202020204" pitchFamily="34" charset="0"/>
                <a:cs typeface="Arial" panose="020B0604020202020204" pitchFamily="34" charset="0"/>
              </a:rPr>
              <a:t>Masters, S (2023) Path between occupied machines and chairs graph.</a:t>
            </a:r>
          </a:p>
          <a:p>
            <a:pPr marL="0" indent="0" algn="l">
              <a:buNone/>
            </a:pPr>
            <a:r>
              <a:rPr lang="en-GB" sz="4800" b="0" dirty="0">
                <a:solidFill>
                  <a:srgbClr val="1A1A1A"/>
                </a:solidFill>
                <a:effectLst/>
                <a:latin typeface="Arial" panose="020B0604020202020204" pitchFamily="34" charset="0"/>
                <a:cs typeface="Arial" panose="020B0604020202020204" pitchFamily="34" charset="0"/>
              </a:rPr>
              <a:t>Masters, S. (21/11/23) Pattern cutting table height EB823</a:t>
            </a:r>
          </a:p>
          <a:p>
            <a:pPr marL="0" indent="0" algn="l">
              <a:buNone/>
            </a:pPr>
            <a:r>
              <a:rPr lang="en-GB" sz="4800" b="0" dirty="0">
                <a:solidFill>
                  <a:srgbClr val="1A1A1A"/>
                </a:solidFill>
                <a:effectLst/>
                <a:latin typeface="Arial" panose="020B0604020202020204" pitchFamily="34" charset="0"/>
                <a:cs typeface="Arial" panose="020B0604020202020204" pitchFamily="34" charset="0"/>
              </a:rPr>
              <a:t>Masters, (2023) Width between occupied tables and stalls graph.</a:t>
            </a:r>
          </a:p>
          <a:p>
            <a:pPr marL="0" indent="0" algn="l">
              <a:buNone/>
            </a:pPr>
            <a:r>
              <a:rPr lang="en-GB" sz="4800" b="0" dirty="0">
                <a:solidFill>
                  <a:srgbClr val="1A1A1A"/>
                </a:solidFill>
                <a:effectLst/>
                <a:latin typeface="Arial" panose="020B0604020202020204" pitchFamily="34" charset="0"/>
                <a:cs typeface="Arial" panose="020B0604020202020204" pitchFamily="34" charset="0"/>
              </a:rPr>
              <a:t>Masters, S (2024) Cutting the rod</a:t>
            </a:r>
          </a:p>
          <a:p>
            <a:pPr marL="0" indent="0" algn="l">
              <a:buNone/>
            </a:pPr>
            <a:r>
              <a:rPr lang="en-GB" sz="4800" b="0" dirty="0">
                <a:solidFill>
                  <a:srgbClr val="1A1A1A"/>
                </a:solidFill>
                <a:effectLst/>
                <a:latin typeface="Arial" panose="020B0604020202020204" pitchFamily="34" charset="0"/>
                <a:cs typeface="Arial" panose="020B0604020202020204" pitchFamily="34" charset="0"/>
              </a:rPr>
              <a:t>Masters, S (2024) Moving3Dmachine applied.</a:t>
            </a:r>
          </a:p>
          <a:p>
            <a:pPr marL="0" indent="0" algn="l">
              <a:buNone/>
            </a:pPr>
            <a:r>
              <a:rPr lang="en-GB" sz="4800" b="0" dirty="0">
                <a:solidFill>
                  <a:srgbClr val="1A1A1A"/>
                </a:solidFill>
                <a:effectLst/>
                <a:latin typeface="Arial" panose="020B0604020202020204" pitchFamily="34" charset="0"/>
                <a:cs typeface="Arial" panose="020B0604020202020204" pitchFamily="34" charset="0"/>
              </a:rPr>
              <a:t>Masters, S (2024) Video of machine in action</a:t>
            </a:r>
          </a:p>
          <a:p>
            <a:pPr marL="0" indent="0" algn="l">
              <a:buNone/>
            </a:pPr>
            <a:r>
              <a:rPr lang="en-GB" sz="4800" b="0" dirty="0">
                <a:solidFill>
                  <a:srgbClr val="1A1A1A"/>
                </a:solidFill>
                <a:effectLst/>
                <a:latin typeface="Arial" panose="020B0604020202020204" pitchFamily="34" charset="0"/>
                <a:cs typeface="Arial" panose="020B0604020202020204" pitchFamily="34" charset="0"/>
              </a:rPr>
              <a:t>Masters, S. (2023) Action research second spiral.</a:t>
            </a:r>
          </a:p>
          <a:p>
            <a:pPr marL="0" indent="0">
              <a:buNone/>
            </a:pPr>
            <a:endParaRPr lang="en-GB" sz="1400" b="0" i="0" dirty="0">
              <a:solidFill>
                <a:srgbClr val="1A1A1A"/>
              </a:solidFill>
              <a:effectLst/>
              <a:latin typeface="Merriweather" panose="00000500000000000000" pitchFamily="2" charset="0"/>
            </a:endParaRPr>
          </a:p>
        </p:txBody>
      </p:sp>
    </p:spTree>
    <p:extLst>
      <p:ext uri="{BB962C8B-B14F-4D97-AF65-F5344CB8AC3E}">
        <p14:creationId xmlns:p14="http://schemas.microsoft.com/office/powerpoint/2010/main" val="11812250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1559</Words>
  <Application>Microsoft Office PowerPoint</Application>
  <PresentationFormat>Widescreen</PresentationFormat>
  <Paragraphs>80</Paragraphs>
  <Slides>10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Calibri Light</vt:lpstr>
      <vt:lpstr>Merriweather</vt:lpstr>
      <vt:lpstr>Montserrat</vt:lpstr>
      <vt:lpstr>Office Theme</vt:lpstr>
      <vt:lpstr>Interview with the Performance disability advisor.</vt:lpstr>
      <vt:lpstr>Analysing interview transcript.</vt:lpstr>
      <vt:lpstr>Barriers Identified: How can they be removed?</vt:lpstr>
      <vt:lpstr>Moving Mood.</vt:lpstr>
      <vt:lpstr>PowerPoint Presentation</vt:lpstr>
      <vt:lpstr>PowerPoint Presentation</vt:lpstr>
      <vt:lpstr>Feedback from Costume technicians. </vt:lpstr>
      <vt:lpstr>Bibliography text</vt:lpstr>
      <vt:lpstr>Bibliography Images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Interview with the Performance disability advisor.</dc:title>
  <dc:creator>Sarah Masters</dc:creator>
  <cp:lastModifiedBy>Sarah Masters</cp:lastModifiedBy>
  <cp:revision>1</cp:revision>
  <dcterms:created xsi:type="dcterms:W3CDTF">2024-01-30T18:36:30Z</dcterms:created>
  <dcterms:modified xsi:type="dcterms:W3CDTF">2024-01-30T18:41:04Z</dcterms:modified>
</cp:coreProperties>
</file>